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Helvetica Neue"/>
      <p:regular r:id="rId58"/>
      <p:bold r:id="rId59"/>
      <p:italic r:id="rId60"/>
      <p:boldItalic r:id="rId61"/>
    </p:embeddedFont>
    <p:embeddedFont>
      <p:font typeface="Arial Black"/>
      <p:regular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D90DB8-1467-48EC-8B07-86138A506E40}">
  <a:tblStyle styleId="{9FD90DB8-1467-48EC-8B07-86138A506E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ArialBlack-regular.fntdata"/><Relationship Id="rId61" Type="http://schemas.openxmlformats.org/officeDocument/2006/relationships/font" Target="fonts/HelveticaNeue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HelveticaNeue-bold.fntdata"/><Relationship Id="rId14" Type="http://schemas.openxmlformats.org/officeDocument/2006/relationships/slide" Target="slides/slide8.xml"/><Relationship Id="rId58" Type="http://schemas.openxmlformats.org/officeDocument/2006/relationships/font" Target="fonts/HelveticaNeue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435f25081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e435f25081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3bcb3688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3bcb368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33219dfd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33219dfd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435f25081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435f25081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435f25081_0_5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e435f25081_0_5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33219dfd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33219dfd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3bcb3688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3bcb3688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The Rocky Mountain Advanced Computing Consortium is a collaboration among academic and research institutions located throughout the intermountain states.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3bcb36888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3bcb36888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3bcb36888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3bcb36888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c7f096a7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c7f096a7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33219dfd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33219dfd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435f25081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e435f25081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3bcb3688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3bcb3688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3bcb36888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3bcb36888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2e8b98cb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2e8b98cb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3bcb3688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3bcb3688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435f25081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435f25081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435f25081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435f25081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435f25081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435f25081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3538d7a0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3538d7a0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d1ef1e72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d1ef1e72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33219dfd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33219dfd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Nodes are used because there are different needs for hardware - some basic functionality, some very intensive functionality</a:t>
            </a:r>
            <a:endParaRPr sz="1800">
              <a:solidFill>
                <a:srgbClr val="595959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c7f096a7e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ec7f096a7e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2e8b98cb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2e8b98cb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Nodes are used because there are different needs for hardware - some basic functionality, some very intensive functionality</a:t>
            </a:r>
            <a:endParaRPr sz="1800">
              <a:solidFill>
                <a:srgbClr val="595959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3538d7a0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3538d7a0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network that we have </a:t>
            </a:r>
            <a:r>
              <a:rPr lang="en"/>
              <a:t>separated</a:t>
            </a:r>
            <a:r>
              <a:rPr lang="en"/>
              <a:t> into the different components for our overview are in fact run on </a:t>
            </a:r>
            <a:r>
              <a:rPr lang="en"/>
              <a:t>separate</a:t>
            </a:r>
            <a:r>
              <a:rPr lang="en"/>
              <a:t> distinct pieces of hardware working as a whole.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3f5ce9a3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3f5ce9a3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4c6dc19e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e4c6dc19e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33219dfd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33219dfd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3f5ce9a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e3f5ce9a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4c6dc19e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e4c6dc19e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3bcb36888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e3bcb36888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d1ef1e72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d1ef1e72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3bcb36888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e3bcb36888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Cookie analogy** describing a batch job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interactive jobs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2e8b98cbd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e2e8b98cbd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3bcb36888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3bcb36888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e33219dfd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e33219dfd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3bcb36888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e3bcb36888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4c6dc19e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4c6dc19e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e3538d7a0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e3538d7a0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4c6dc19e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e4c6dc19e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4c6dc19e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e4c6dc19e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e4c6dc19e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e4c6dc19e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e3538d7a0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e3538d7a0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4c6dc19e4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e4c6dc19e4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c7f096a7e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ec7f096a7e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e2e8b98cb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e2e8b98cb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e2e8b98cb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e2e8b98cb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435f25081_0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e435f25081_0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435f25081_0_2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Why would we even want HPC?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Many people come to RC with the </a:t>
            </a:r>
            <a:r>
              <a:rPr lang="en" sz="1500"/>
              <a:t>recommendation of PI/Professors (not always) but it is sometimes difficult to understand the motivation of High Performance Computers.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Unlike PCs which deal with (generally) small amounts of data read/write, as researchers, you may have the necessity to read/write data potentially a thousand million times more than what you could expect on a Personal Computer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Introduce the concept of a node as being a small part of the aggregate whole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Using resources together in parallel to work on a problem - Puzzle analogy</a:t>
            </a:r>
            <a:endParaRPr sz="1500"/>
          </a:p>
        </p:txBody>
      </p:sp>
      <p:sp>
        <p:nvSpPr>
          <p:cNvPr id="138" name="Google Shape;138;ge435f25081_0_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435f25081_0_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user you want to a) submit a job (analysis to run) then, eventually b) get the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Behind the scenes things can be broken down into 3 main parts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A management </a:t>
            </a:r>
            <a:r>
              <a:rPr lang="en"/>
              <a:t>service</a:t>
            </a:r>
            <a:r>
              <a:rPr lang="en"/>
              <a:t> that help distribute job loads because this is a shared resource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Hardware to actually </a:t>
            </a:r>
            <a:r>
              <a:rPr lang="en"/>
              <a:t>perform</a:t>
            </a:r>
            <a:r>
              <a:rPr lang="en"/>
              <a:t> the computation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Storage for software, system information, your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e435f25081_0_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d1ef1e7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d1ef1e7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 rot="5400000">
            <a:off x="3010800" y="-1012931"/>
            <a:ext cx="3122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628650" y="1369219"/>
            <a:ext cx="78867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623888" y="1293927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628650" y="1369219"/>
            <a:ext cx="3886200" cy="30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4629150" y="1369219"/>
            <a:ext cx="3886200" cy="30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629841" y="1878806"/>
            <a:ext cx="38682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4" name="Google Shape;44;p6"/>
          <p:cNvSpPr txBox="1"/>
          <p:nvPr>
            <p:ph idx="4" type="body"/>
          </p:nvPr>
        </p:nvSpPr>
        <p:spPr>
          <a:xfrm>
            <a:off x="4629150" y="1878806"/>
            <a:ext cx="38874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  <a:defRPr b="0" i="0" sz="33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Untitled.png" id="11" name="Google Shape;11;p1" title="Be Boulder."/>
          <p:cNvPicPr preferRelativeResize="0"/>
          <p:nvPr/>
        </p:nvPicPr>
        <p:blipFill rotWithShape="1">
          <a:blip r:embed="rId1">
            <a:alphaModFix/>
          </a:blip>
          <a:srcRect b="47289" l="0" r="0" t="0"/>
          <a:stretch/>
        </p:blipFill>
        <p:spPr>
          <a:xfrm>
            <a:off x="6970140" y="4641719"/>
            <a:ext cx="1888110" cy="332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1"/>
          <p:cNvCxnSpPr/>
          <p:nvPr/>
        </p:nvCxnSpPr>
        <p:spPr>
          <a:xfrm flipH="1" rot="10800000">
            <a:off x="342900" y="4561200"/>
            <a:ext cx="8458200" cy="1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761" y="4641719"/>
            <a:ext cx="1657826" cy="32987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Joel.Frahm@Colorado.Edu" TargetMode="External"/><Relationship Id="rId4" Type="http://schemas.openxmlformats.org/officeDocument/2006/relationships/hyperlink" Target="http://www.rc.colorado.edu" TargetMode="External"/><Relationship Id="rId5" Type="http://schemas.openxmlformats.org/officeDocument/2006/relationships/hyperlink" Target="mailto:rc-help@colorado.edu" TargetMode="External"/><Relationship Id="rId6" Type="http://schemas.openxmlformats.org/officeDocument/2006/relationships/hyperlink" Target="https://github.com/ResearchComputing/New_User_Semina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rcamp.rc.colorado.edu/accounts/account-request/create/organization" TargetMode="External"/><Relationship Id="rId4" Type="http://schemas.openxmlformats.org/officeDocument/2006/relationships/hyperlink" Target="https://www.acns.colostate.edu/hpc/summit-get-started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rcamp.rc.colorado.edu/accounts/account-request/create/organization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hyperlink" Target="mailto:username@login.rc.colorado.edu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curc.readthedocs.io/en/latest/" TargetMode="External"/><Relationship Id="rId4" Type="http://schemas.openxmlformats.org/officeDocument/2006/relationships/hyperlink" Target="https://www.colorado.edu/crdds/what-we-do/education-training" TargetMode="External"/><Relationship Id="rId5" Type="http://schemas.openxmlformats.org/officeDocument/2006/relationships/hyperlink" Target="mailto:rc-help@colorado.edu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tinyurl.com/curc-survey18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8936" y="0"/>
            <a:ext cx="9418407" cy="514873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/>
          <p:nvPr/>
        </p:nvSpPr>
        <p:spPr>
          <a:xfrm>
            <a:off x="878875" y="804325"/>
            <a:ext cx="7386260" cy="176742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Arial Black"/>
              </a:rPr>
              <a:t>Research Computing </a:t>
            </a:r>
            <a:br>
              <a:rPr b="1" i="0"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Arial Black"/>
              </a:rPr>
            </a:br>
            <a:r>
              <a:rPr b="1" i="0"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Arial Black"/>
              </a:rPr>
              <a:t>New User Seminar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What is Research Computing?</a:t>
            </a:r>
            <a:endParaRPr sz="3020"/>
          </a:p>
        </p:txBody>
      </p: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2600">
                <a:solidFill>
                  <a:schemeClr val="dk1"/>
                </a:solidFill>
              </a:rPr>
              <a:t>Provide services for researchers that include:</a:t>
            </a:r>
            <a:endParaRPr sz="22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2100">
                <a:solidFill>
                  <a:schemeClr val="dk1"/>
                </a:solidFill>
              </a:rPr>
              <a:t>Large scale computing</a:t>
            </a:r>
            <a:endParaRPr sz="21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2100">
                <a:solidFill>
                  <a:schemeClr val="dk1"/>
                </a:solidFill>
              </a:rPr>
              <a:t>Data storage</a:t>
            </a:r>
            <a:endParaRPr sz="21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2100">
                <a:solidFill>
                  <a:schemeClr val="dk1"/>
                </a:solidFill>
              </a:rPr>
              <a:t>High speed data transfer</a:t>
            </a:r>
            <a:endParaRPr sz="21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2100">
                <a:solidFill>
                  <a:schemeClr val="dk1"/>
                </a:solidFill>
              </a:rPr>
              <a:t>Data management support</a:t>
            </a:r>
            <a:endParaRPr sz="21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2100">
                <a:solidFill>
                  <a:schemeClr val="dk1"/>
                </a:solidFill>
              </a:rPr>
              <a:t>Consulting &amp; Training</a:t>
            </a:r>
            <a:endParaRPr sz="2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2600">
                <a:solidFill>
                  <a:schemeClr val="dk1"/>
                </a:solidFill>
              </a:rPr>
              <a:t>We are likely best known for:</a:t>
            </a:r>
            <a:endParaRPr sz="22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2100">
                <a:solidFill>
                  <a:schemeClr val="dk1"/>
                </a:solidFill>
              </a:rPr>
              <a:t>Summit Supercomputer</a:t>
            </a:r>
            <a:endParaRPr sz="21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2100">
                <a:solidFill>
                  <a:schemeClr val="dk1"/>
                </a:solidFill>
              </a:rPr>
              <a:t>PetaLibrary Storage</a:t>
            </a:r>
            <a:endParaRPr sz="1700"/>
          </a:p>
        </p:txBody>
      </p:sp>
      <p:sp>
        <p:nvSpPr>
          <p:cNvPr id="187" name="Google Shape;187;p23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Research Computing Services</a:t>
            </a:r>
            <a:endParaRPr b="1" sz="3020"/>
          </a:p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Supercomputing</a:t>
            </a:r>
            <a:r>
              <a:rPr lang="en" sz="2400"/>
              <a:t> C</a:t>
            </a:r>
            <a:r>
              <a:rPr lang="en" sz="2400"/>
              <a:t>lusters</a:t>
            </a:r>
            <a:endParaRPr sz="2000">
              <a:solidFill>
                <a:srgbClr val="0097A7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Storage</a:t>
            </a:r>
            <a:endParaRPr sz="2000">
              <a:solidFill>
                <a:srgbClr val="0097A7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Gateways</a:t>
            </a:r>
            <a:endParaRPr sz="2000">
              <a:solidFill>
                <a:srgbClr val="0097A7"/>
              </a:solidFill>
            </a:endParaRPr>
          </a:p>
        </p:txBody>
      </p:sp>
      <p:sp>
        <p:nvSpPr>
          <p:cNvPr id="195" name="Google Shape;195;p24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Research Computing Services</a:t>
            </a:r>
            <a:endParaRPr b="1" sz="3020"/>
          </a:p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Supercomputing Clusters</a:t>
            </a:r>
            <a:endParaRPr sz="2400"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rgbClr val="0097A7"/>
              </a:buClr>
              <a:buSzPts val="2000"/>
              <a:buChar char="•"/>
            </a:pPr>
            <a:r>
              <a:rPr lang="en" sz="2000">
                <a:solidFill>
                  <a:srgbClr val="0097A7"/>
                </a:solidFill>
                <a:highlight>
                  <a:schemeClr val="lt1"/>
                </a:highlight>
              </a:rPr>
              <a:t>Summit, Blanca, (Alpine)</a:t>
            </a:r>
            <a:endParaRPr sz="2000">
              <a:solidFill>
                <a:srgbClr val="0097A7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97A7"/>
              </a:solidFill>
              <a:highlight>
                <a:schemeClr val="lt1"/>
              </a:highlight>
            </a:endParaRPr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Storage</a:t>
            </a:r>
            <a:endParaRPr sz="2400"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rgbClr val="0097A7"/>
              </a:buClr>
              <a:buSzPts val="2000"/>
              <a:buChar char="•"/>
            </a:pPr>
            <a:r>
              <a:rPr lang="en" sz="2000">
                <a:solidFill>
                  <a:srgbClr val="0097A7"/>
                </a:solidFill>
              </a:rPr>
              <a:t>Core, PetaLibrary</a:t>
            </a:r>
            <a:endParaRPr sz="2000">
              <a:solidFill>
                <a:srgbClr val="0097A7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97A7"/>
              </a:solidFill>
            </a:endParaRPr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Gateways</a:t>
            </a:r>
            <a:endParaRPr sz="2400"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rgbClr val="0097A7"/>
              </a:buClr>
              <a:buSzPts val="2000"/>
              <a:buChar char="•"/>
            </a:pPr>
            <a:r>
              <a:rPr lang="en" sz="2000">
                <a:solidFill>
                  <a:srgbClr val="0097A7"/>
                </a:solidFill>
              </a:rPr>
              <a:t>JupyterHub, EnginFrame, (CUmulus)</a:t>
            </a:r>
            <a:endParaRPr sz="2000">
              <a:solidFill>
                <a:srgbClr val="0097A7"/>
              </a:solidFill>
            </a:endParaRPr>
          </a:p>
        </p:txBody>
      </p:sp>
      <p:sp>
        <p:nvSpPr>
          <p:cNvPr id="203" name="Google Shape;203;p25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204" name="Google Shape;204;p2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210" name="Google Shape;210;p2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6"/>
          <p:cNvSpPr txBox="1"/>
          <p:nvPr>
            <p:ph type="title"/>
          </p:nvPr>
        </p:nvSpPr>
        <p:spPr>
          <a:xfrm>
            <a:off x="286700" y="485325"/>
            <a:ext cx="6927300" cy="657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High Performance Computing</a:t>
            </a:r>
            <a:endParaRPr sz="2600"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00" y="1879348"/>
            <a:ext cx="1383025" cy="13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/>
          <p:nvPr/>
        </p:nvSpPr>
        <p:spPr>
          <a:xfrm>
            <a:off x="3974475" y="2255712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6839575" y="3309937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6839575" y="1249062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cxnSp>
        <p:nvCxnSpPr>
          <p:cNvPr id="216" name="Google Shape;216;p26"/>
          <p:cNvCxnSpPr/>
          <p:nvPr/>
        </p:nvCxnSpPr>
        <p:spPr>
          <a:xfrm>
            <a:off x="2421100" y="2444900"/>
            <a:ext cx="1200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6"/>
          <p:cNvCxnSpPr/>
          <p:nvPr/>
        </p:nvCxnSpPr>
        <p:spPr>
          <a:xfrm rot="10800000">
            <a:off x="2428750" y="2827050"/>
            <a:ext cx="118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6"/>
          <p:cNvCxnSpPr/>
          <p:nvPr/>
        </p:nvCxnSpPr>
        <p:spPr>
          <a:xfrm flipH="1" rot="10800000">
            <a:off x="5547025" y="1673050"/>
            <a:ext cx="1070100" cy="580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6"/>
          <p:cNvCxnSpPr/>
          <p:nvPr/>
        </p:nvCxnSpPr>
        <p:spPr>
          <a:xfrm>
            <a:off x="5524100" y="2995175"/>
            <a:ext cx="1192200" cy="481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6"/>
          <p:cNvCxnSpPr/>
          <p:nvPr/>
        </p:nvCxnSpPr>
        <p:spPr>
          <a:xfrm>
            <a:off x="7457700" y="2055125"/>
            <a:ext cx="0" cy="111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26"/>
          <p:cNvSpPr txBox="1"/>
          <p:nvPr/>
        </p:nvSpPr>
        <p:spPr>
          <a:xfrm>
            <a:off x="2441950" y="1889425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Job</a:t>
            </a:r>
            <a:endParaRPr/>
          </a:p>
        </p:txBody>
      </p:sp>
      <p:sp>
        <p:nvSpPr>
          <p:cNvPr id="222" name="Google Shape;222;p26"/>
          <p:cNvSpPr txBox="1"/>
          <p:nvPr/>
        </p:nvSpPr>
        <p:spPr>
          <a:xfrm>
            <a:off x="2486050" y="3035825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Results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/>
          <p:nvPr/>
        </p:nvSpPr>
        <p:spPr>
          <a:xfrm>
            <a:off x="6399100" y="2818325"/>
            <a:ext cx="2418600" cy="157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7"/>
          <p:cNvSpPr/>
          <p:nvPr/>
        </p:nvSpPr>
        <p:spPr>
          <a:xfrm>
            <a:off x="5672050" y="110900"/>
            <a:ext cx="3342300" cy="181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7"/>
          <p:cNvSpPr txBox="1"/>
          <p:nvPr>
            <p:ph type="title"/>
          </p:nvPr>
        </p:nvSpPr>
        <p:spPr>
          <a:xfrm>
            <a:off x="160675" y="445025"/>
            <a:ext cx="52950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CU Research Computing</a:t>
            </a:r>
            <a:endParaRPr sz="3020"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13" y="2252773"/>
            <a:ext cx="1383025" cy="13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/>
          <p:nvPr/>
        </p:nvSpPr>
        <p:spPr>
          <a:xfrm>
            <a:off x="3974488" y="2629137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232" name="Google Shape;232;p27"/>
          <p:cNvSpPr/>
          <p:nvPr/>
        </p:nvSpPr>
        <p:spPr>
          <a:xfrm>
            <a:off x="6654025" y="3845550"/>
            <a:ext cx="1158300" cy="498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PetaLibary</a:t>
            </a:r>
            <a:endParaRPr/>
          </a:p>
        </p:txBody>
      </p:sp>
      <p:sp>
        <p:nvSpPr>
          <p:cNvPr id="233" name="Google Shape;233;p27"/>
          <p:cNvSpPr/>
          <p:nvPr/>
        </p:nvSpPr>
        <p:spPr>
          <a:xfrm>
            <a:off x="6015088" y="445037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Summit</a:t>
            </a:r>
            <a:endParaRPr/>
          </a:p>
        </p:txBody>
      </p:sp>
      <p:cxnSp>
        <p:nvCxnSpPr>
          <p:cNvPr id="234" name="Google Shape;234;p27"/>
          <p:cNvCxnSpPr/>
          <p:nvPr/>
        </p:nvCxnSpPr>
        <p:spPr>
          <a:xfrm>
            <a:off x="2421113" y="2818325"/>
            <a:ext cx="1200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27"/>
          <p:cNvCxnSpPr/>
          <p:nvPr/>
        </p:nvCxnSpPr>
        <p:spPr>
          <a:xfrm rot="10800000">
            <a:off x="2428763" y="3200475"/>
            <a:ext cx="118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27"/>
          <p:cNvCxnSpPr>
            <a:stCxn id="231" idx="3"/>
          </p:cNvCxnSpPr>
          <p:nvPr/>
        </p:nvCxnSpPr>
        <p:spPr>
          <a:xfrm flipH="1" rot="10800000">
            <a:off x="5302588" y="1929987"/>
            <a:ext cx="1052400" cy="1014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7"/>
          <p:cNvCxnSpPr>
            <a:stCxn id="231" idx="3"/>
            <a:endCxn id="227" idx="1"/>
          </p:cNvCxnSpPr>
          <p:nvPr/>
        </p:nvCxnSpPr>
        <p:spPr>
          <a:xfrm>
            <a:off x="5302588" y="2944287"/>
            <a:ext cx="1096500" cy="660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7"/>
          <p:cNvCxnSpPr>
            <a:stCxn id="228" idx="2"/>
            <a:endCxn id="227" idx="0"/>
          </p:cNvCxnSpPr>
          <p:nvPr/>
        </p:nvCxnSpPr>
        <p:spPr>
          <a:xfrm>
            <a:off x="7343200" y="1930100"/>
            <a:ext cx="265200" cy="88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27"/>
          <p:cNvSpPr txBox="1"/>
          <p:nvPr/>
        </p:nvSpPr>
        <p:spPr>
          <a:xfrm>
            <a:off x="2441963" y="2262850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Job</a:t>
            </a:r>
            <a:endParaRPr/>
          </a:p>
        </p:txBody>
      </p:sp>
      <p:sp>
        <p:nvSpPr>
          <p:cNvPr id="240" name="Google Shape;240;p27"/>
          <p:cNvSpPr txBox="1"/>
          <p:nvPr/>
        </p:nvSpPr>
        <p:spPr>
          <a:xfrm>
            <a:off x="2486063" y="3409250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Results</a:t>
            </a:r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7473138" y="969362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(Alpine)</a:t>
            </a:r>
            <a:endParaRPr/>
          </a:p>
        </p:txBody>
      </p:sp>
      <p:sp>
        <p:nvSpPr>
          <p:cNvPr id="242" name="Google Shape;242;p27"/>
          <p:cNvSpPr/>
          <p:nvPr/>
        </p:nvSpPr>
        <p:spPr>
          <a:xfrm>
            <a:off x="5885638" y="1224487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Blanca</a:t>
            </a:r>
            <a:endParaRPr/>
          </a:p>
        </p:txBody>
      </p:sp>
      <p:sp>
        <p:nvSpPr>
          <p:cNvPr id="243" name="Google Shape;243;p27"/>
          <p:cNvSpPr/>
          <p:nvPr/>
        </p:nvSpPr>
        <p:spPr>
          <a:xfrm>
            <a:off x="7267475" y="3294500"/>
            <a:ext cx="1328100" cy="463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Storage</a:t>
            </a:r>
            <a:endParaRPr/>
          </a:p>
        </p:txBody>
      </p:sp>
      <p:sp>
        <p:nvSpPr>
          <p:cNvPr id="244" name="Google Shape;244;p27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245" name="Google Shape;245;p2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27"/>
          <p:cNvSpPr txBox="1"/>
          <p:nvPr/>
        </p:nvSpPr>
        <p:spPr>
          <a:xfrm>
            <a:off x="6399100" y="83225"/>
            <a:ext cx="18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Hardware</a:t>
            </a:r>
            <a:endParaRPr/>
          </a:p>
        </p:txBody>
      </p:sp>
      <p:sp>
        <p:nvSpPr>
          <p:cNvPr id="247" name="Google Shape;247;p27"/>
          <p:cNvSpPr txBox="1"/>
          <p:nvPr/>
        </p:nvSpPr>
        <p:spPr>
          <a:xfrm>
            <a:off x="7204000" y="2856350"/>
            <a:ext cx="8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Summit Cluster</a:t>
            </a:r>
            <a:endParaRPr sz="3020"/>
          </a:p>
        </p:txBody>
      </p:sp>
      <p:sp>
        <p:nvSpPr>
          <p:cNvPr id="253" name="Google Shape;25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Free-access, NSF-funded supercomputer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450+ (mostly) compute nodes</a:t>
            </a:r>
            <a:endParaRPr sz="1800">
              <a:solidFill>
                <a:schemeClr val="dk1"/>
              </a:solidFill>
            </a:endParaRPr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Also have memory, and graphics </a:t>
            </a:r>
            <a:r>
              <a:rPr lang="en">
                <a:solidFill>
                  <a:schemeClr val="dk1"/>
                </a:solidFill>
              </a:rPr>
              <a:t>nodes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Shared between </a:t>
            </a:r>
            <a:r>
              <a:rPr lang="en" sz="1800"/>
              <a:t>CU, CSU, and Rocky Mountain Advanced Computing Consortium (RMACC)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54" name="Google Shape;254;p28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255" name="Google Shape;255;p2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Blanca Cluster</a:t>
            </a:r>
            <a:endParaRPr sz="3020"/>
          </a:p>
        </p:txBody>
      </p:sp>
      <p:sp>
        <p:nvSpPr>
          <p:cNvPr id="261" name="Google Shape;26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C</a:t>
            </a:r>
            <a:r>
              <a:rPr lang="en" sz="2000"/>
              <a:t>ondo computing service</a:t>
            </a:r>
            <a:endParaRPr sz="2000"/>
          </a:p>
          <a:p>
            <a:pPr indent="-190500" lvl="1" marL="5207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Buy-in Cluster</a:t>
            </a:r>
            <a:endParaRPr sz="20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Compute and Graphics nodes available.</a:t>
            </a:r>
            <a:endParaRPr sz="2000"/>
          </a:p>
        </p:txBody>
      </p:sp>
      <p:sp>
        <p:nvSpPr>
          <p:cNvPr id="262" name="Google Shape;262;p29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263" name="Google Shape;263;p29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PetaLibarary</a:t>
            </a:r>
            <a:endParaRPr sz="3020"/>
          </a:p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Service for:</a:t>
            </a:r>
            <a:endParaRPr sz="2000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Storage</a:t>
            </a:r>
            <a:endParaRPr sz="1800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Archive</a:t>
            </a:r>
            <a:endParaRPr sz="1800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Sharing of research data. </a:t>
            </a:r>
            <a:endParaRPr sz="1800"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Available at a subsidized cost to any researcher affiliated with the University of Colorado Boulder.</a:t>
            </a:r>
            <a:endParaRPr sz="2000"/>
          </a:p>
        </p:txBody>
      </p:sp>
      <p:sp>
        <p:nvSpPr>
          <p:cNvPr id="270" name="Google Shape;270;p30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271" name="Google Shape;271;p30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type="title"/>
          </p:nvPr>
        </p:nvSpPr>
        <p:spPr>
          <a:xfrm>
            <a:off x="1112925" y="2285400"/>
            <a:ext cx="70437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Accessing Research Computing </a:t>
            </a:r>
            <a:endParaRPr b="1" sz="3020"/>
          </a:p>
        </p:txBody>
      </p:sp>
      <p:sp>
        <p:nvSpPr>
          <p:cNvPr id="277" name="Google Shape;277;p31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278" name="Google Shape;278;p3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How to Access RC Resources?</a:t>
            </a:r>
            <a:endParaRPr sz="3020"/>
          </a:p>
        </p:txBody>
      </p:sp>
      <p:sp>
        <p:nvSpPr>
          <p:cNvPr id="284" name="Google Shape;284;p32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>
                <a:solidFill>
                  <a:schemeClr val="dk1"/>
                </a:solidFill>
              </a:rPr>
              <a:t>Get an account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>
                <a:solidFill>
                  <a:schemeClr val="dk1"/>
                </a:solidFill>
              </a:rPr>
              <a:t>Set up two factor authentication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/>
              <a:t>(</a:t>
            </a:r>
            <a:r>
              <a:rPr lang="en">
                <a:solidFill>
                  <a:schemeClr val="dk1"/>
                </a:solidFill>
              </a:rPr>
              <a:t>Inform us of any specific needs)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>
                <a:solidFill>
                  <a:schemeClr val="dk1"/>
                </a:solidFill>
              </a:rPr>
              <a:t>Log in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>
                <a:solidFill>
                  <a:schemeClr val="dk1"/>
                </a:solidFill>
              </a:rPr>
              <a:t>Create greatness! (responsibly)</a:t>
            </a:r>
            <a:endParaRPr/>
          </a:p>
        </p:txBody>
      </p:sp>
      <p:sp>
        <p:nvSpPr>
          <p:cNvPr id="285" name="Google Shape;285;p32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286" name="Google Shape;286;p3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438525" y="273850"/>
            <a:ext cx="8401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 sz="2900"/>
              <a:t>Research Computing New User Seminar</a:t>
            </a:r>
            <a:endParaRPr sz="2900"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628650" y="1369219"/>
            <a:ext cx="78867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52400" lvl="0" marL="1778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Gerardo Hidalgo-Cuellar: </a:t>
            </a:r>
            <a:r>
              <a:rPr lang="en" sz="1800" u="sng">
                <a:solidFill>
                  <a:srgbClr val="0097A7"/>
                </a:solidFill>
              </a:rPr>
              <a:t>gehi0941</a:t>
            </a:r>
            <a:r>
              <a:rPr lang="en" sz="18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@Colorado.Edu</a:t>
            </a:r>
            <a:r>
              <a:rPr lang="en" sz="1800" u="sng"/>
              <a:t> </a:t>
            </a:r>
            <a:endParaRPr sz="1800" u="sng"/>
          </a:p>
          <a:p>
            <a:pPr indent="-152400" lvl="0" marL="177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Website: </a:t>
            </a:r>
            <a:r>
              <a:rPr lang="en" sz="18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www.rc.colorado.edu</a:t>
            </a:r>
            <a:endParaRPr sz="1800">
              <a:solidFill>
                <a:srgbClr val="0097A7"/>
              </a:solidFill>
            </a:endParaRPr>
          </a:p>
          <a:p>
            <a:pPr indent="-152400" lvl="0" marL="177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Help: </a:t>
            </a:r>
            <a:r>
              <a:rPr lang="en" sz="1800" u="sng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rc-help@colorado.edu</a:t>
            </a:r>
            <a:r>
              <a:rPr lang="en" sz="1800">
                <a:solidFill>
                  <a:srgbClr val="1D1C1D"/>
                </a:solidFill>
              </a:rPr>
              <a:t> </a:t>
            </a:r>
            <a:endParaRPr sz="1800"/>
          </a:p>
          <a:p>
            <a:pPr indent="-165100" lvl="0" marL="177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1800">
                <a:solidFill>
                  <a:schemeClr val="dk1"/>
                </a:solidFill>
              </a:rPr>
              <a:t>Slides:</a:t>
            </a:r>
            <a:r>
              <a:rPr lang="en" sz="1800"/>
              <a:t> </a:t>
            </a:r>
            <a:r>
              <a:rPr lang="en" sz="1800" u="sng">
                <a:solidFill>
                  <a:srgbClr val="0097A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https://github.com/ResearchComputing/New_User_Seminar</a:t>
            </a:r>
            <a:r>
              <a:rPr lang="en" sz="2000"/>
              <a:t> 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/>
          </a:p>
          <a:p>
            <a:pPr indent="-38100" lvl="0" marL="177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Getting an account</a:t>
            </a:r>
            <a:endParaRPr sz="3020"/>
          </a:p>
        </p:txBody>
      </p:sp>
      <p:sp>
        <p:nvSpPr>
          <p:cNvPr id="292" name="Google Shape;292;p33"/>
          <p:cNvSpPr txBox="1"/>
          <p:nvPr>
            <p:ph idx="1" type="body"/>
          </p:nvPr>
        </p:nvSpPr>
        <p:spPr>
          <a:xfrm>
            <a:off x="311700" y="1152475"/>
            <a:ext cx="8218800" cy="3293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55000" lnSpcReduction="20000"/>
          </a:bodyPr>
          <a:lstStyle/>
          <a:p>
            <a:pPr indent="-20193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800">
                <a:solidFill>
                  <a:schemeClr val="dk1"/>
                </a:solidFill>
              </a:rPr>
              <a:t>CU Boulder users and affiliates:</a:t>
            </a:r>
            <a:endParaRPr sz="2800">
              <a:solidFill>
                <a:schemeClr val="dk1"/>
              </a:solidFill>
            </a:endParaRPr>
          </a:p>
          <a:p>
            <a:pPr indent="-21209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800">
                <a:solidFill>
                  <a:schemeClr val="dk1"/>
                </a:solidFill>
              </a:rPr>
              <a:t>Request an account through the RC Account request portal</a:t>
            </a:r>
            <a:endParaRPr sz="28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" sz="2400"/>
              <a:t> </a:t>
            </a:r>
            <a:endParaRPr sz="2400">
              <a:solidFill>
                <a:schemeClr val="dk1"/>
              </a:solidFill>
            </a:endParaRPr>
          </a:p>
          <a:p>
            <a:pPr indent="-12191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20193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800">
                <a:solidFill>
                  <a:schemeClr val="dk1"/>
                </a:solidFill>
              </a:rPr>
              <a:t>CSU Users:</a:t>
            </a:r>
            <a:endParaRPr sz="28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Request an CSU eID if you don’t have one</a:t>
            </a:r>
            <a:endParaRPr sz="24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Fill out account application form</a:t>
            </a:r>
            <a:endParaRPr sz="24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Duo authentication</a:t>
            </a:r>
            <a:endParaRPr sz="24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Then get an RC user account</a:t>
            </a:r>
            <a:endParaRPr sz="24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https://www.acns.colostate.edu/hpc/summit-get-started/</a:t>
            </a:r>
            <a:endParaRPr sz="2400">
              <a:solidFill>
                <a:schemeClr val="dk1"/>
              </a:solidFill>
            </a:endParaRPr>
          </a:p>
          <a:p>
            <a:pPr indent="-12191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20193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800">
                <a:solidFill>
                  <a:schemeClr val="dk1"/>
                </a:solidFill>
              </a:rPr>
              <a:t>RMACC Users:</a:t>
            </a:r>
            <a:endParaRPr sz="28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Contact your local representative, if known. Email rc-help@colorado.edu</a:t>
            </a:r>
            <a:endParaRPr sz="24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We’ll guide you through the process</a:t>
            </a:r>
            <a:endParaRPr/>
          </a:p>
        </p:txBody>
      </p:sp>
      <p:sp>
        <p:nvSpPr>
          <p:cNvPr id="293" name="Google Shape;293;p33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294" name="Google Shape;294;p33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Getting an Account</a:t>
            </a:r>
            <a:endParaRPr/>
          </a:p>
        </p:txBody>
      </p:sp>
      <p:sp>
        <p:nvSpPr>
          <p:cNvPr id="300" name="Google Shape;300;p34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301" name="Google Shape;301;p34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34"/>
          <p:cNvSpPr txBox="1"/>
          <p:nvPr>
            <p:ph idx="1" type="body"/>
          </p:nvPr>
        </p:nvSpPr>
        <p:spPr>
          <a:xfrm>
            <a:off x="311700" y="1152475"/>
            <a:ext cx="8218800" cy="3293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1209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CU Boulder users and affiliates:</a:t>
            </a:r>
            <a:endParaRPr sz="1700">
              <a:solidFill>
                <a:schemeClr val="dk1"/>
              </a:solidFill>
            </a:endParaRPr>
          </a:p>
          <a:p>
            <a:pPr indent="-22225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Request an account through the RC Account request portal</a:t>
            </a:r>
            <a:endParaRPr sz="1700">
              <a:solidFill>
                <a:schemeClr val="dk1"/>
              </a:solidFill>
            </a:endParaRPr>
          </a:p>
          <a:p>
            <a:pPr indent="-23621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RC Account</a:t>
            </a:r>
            <a:endParaRPr/>
          </a:p>
        </p:txBody>
      </p:sp>
      <p:sp>
        <p:nvSpPr>
          <p:cNvPr id="308" name="Google Shape;30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chemeClr val="lt1"/>
                </a:highlight>
              </a:rPr>
              <a:t>Access to:</a:t>
            </a:r>
            <a:endParaRPr b="1" sz="2000">
              <a:highlight>
                <a:schemeClr val="lt1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Summit Cluster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“Core” storage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Gateways (CU affiliates)</a:t>
            </a:r>
            <a:endParaRPr sz="2000"/>
          </a:p>
        </p:txBody>
      </p:sp>
      <p:sp>
        <p:nvSpPr>
          <p:cNvPr id="309" name="Google Shape;309;p35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310" name="Google Shape;310;p3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Two Factor Authentication</a:t>
            </a:r>
            <a:endParaRPr sz="3020"/>
          </a:p>
        </p:txBody>
      </p:sp>
      <p:sp>
        <p:nvSpPr>
          <p:cNvPr id="316" name="Google Shape;316;p36"/>
          <p:cNvSpPr txBox="1"/>
          <p:nvPr>
            <p:ph idx="1" type="body"/>
          </p:nvPr>
        </p:nvSpPr>
        <p:spPr>
          <a:xfrm>
            <a:off x="311700" y="14572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8415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>
                <a:solidFill>
                  <a:schemeClr val="dk1"/>
                </a:solidFill>
              </a:rPr>
              <a:t>Provides an extra level of authentication</a:t>
            </a:r>
            <a:endParaRPr>
              <a:solidFill>
                <a:schemeClr val="dk1"/>
              </a:solidFill>
            </a:endParaRPr>
          </a:p>
          <a:p>
            <a:pPr indent="-1841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We are outside the firewall!</a:t>
            </a:r>
            <a:endParaRPr sz="1700">
              <a:solidFill>
                <a:schemeClr val="dk1"/>
              </a:solidFill>
            </a:endParaRPr>
          </a:p>
          <a:p>
            <a:pPr indent="-1841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Valuable resources</a:t>
            </a:r>
            <a:endParaRPr sz="1700">
              <a:solidFill>
                <a:schemeClr val="dk1"/>
              </a:solidFill>
            </a:endParaRPr>
          </a:p>
          <a:p>
            <a:pPr indent="-1841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I</a:t>
            </a:r>
            <a:r>
              <a:rPr lang="en" sz="1700">
                <a:solidFill>
                  <a:schemeClr val="dk1"/>
                </a:solidFill>
              </a:rPr>
              <a:t>nviting, high-profile target</a:t>
            </a:r>
            <a:endParaRPr sz="1700">
              <a:solidFill>
                <a:schemeClr val="dk1"/>
              </a:solidFill>
            </a:endParaRPr>
          </a:p>
          <a:p>
            <a:pPr indent="-1841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Lost time investigating/fixing</a:t>
            </a:r>
            <a:endParaRPr sz="1700"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47650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Duo</a:t>
            </a:r>
            <a:endParaRPr/>
          </a:p>
          <a:p>
            <a:pPr indent="-228600" lvl="1" marL="6858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000"/>
              <a:t>You will receive a Duo invitation when your RC account is created. </a:t>
            </a:r>
            <a:endParaRPr sz="1700"/>
          </a:p>
        </p:txBody>
      </p:sp>
      <p:sp>
        <p:nvSpPr>
          <p:cNvPr id="317" name="Google Shape;317;p36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318" name="Google Shape;318;p3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Duo Authentication</a:t>
            </a:r>
            <a:endParaRPr/>
          </a:p>
        </p:txBody>
      </p:sp>
      <p:sp>
        <p:nvSpPr>
          <p:cNvPr id="324" name="Google Shape;32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1143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CFCFC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Most users use the Duo smartphone app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“Phone Call” is an alternatives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Physical code generator “token” available for $20</a:t>
            </a:r>
            <a:endParaRPr/>
          </a:p>
        </p:txBody>
      </p:sp>
      <p:sp>
        <p:nvSpPr>
          <p:cNvPr id="325" name="Google Shape;325;p37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326" name="Google Shape;326;p3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451" y="510800"/>
            <a:ext cx="1718750" cy="3725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8" name="Google Shape;328;p37"/>
          <p:cNvSpPr/>
          <p:nvPr/>
        </p:nvSpPr>
        <p:spPr>
          <a:xfrm>
            <a:off x="7492275" y="1849775"/>
            <a:ext cx="294900" cy="8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7"/>
          <p:cNvSpPr/>
          <p:nvPr/>
        </p:nvSpPr>
        <p:spPr>
          <a:xfrm>
            <a:off x="7400000" y="2085575"/>
            <a:ext cx="474900" cy="8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Terminal</a:t>
            </a:r>
            <a:endParaRPr sz="3000"/>
          </a:p>
        </p:txBody>
      </p:sp>
      <p:sp>
        <p:nvSpPr>
          <p:cNvPr id="335" name="Google Shape;335;p38"/>
          <p:cNvSpPr txBox="1"/>
          <p:nvPr>
            <p:ph idx="1" type="body"/>
          </p:nvPr>
        </p:nvSpPr>
        <p:spPr>
          <a:xfrm>
            <a:off x="311700" y="1285875"/>
            <a:ext cx="8520600" cy="3282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6510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Mac or Linux</a:t>
            </a:r>
            <a:endParaRPr sz="2000"/>
          </a:p>
          <a:p>
            <a:pPr indent="-190500" lvl="1" marL="520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Terminal application</a:t>
            </a:r>
            <a:endParaRPr sz="2000"/>
          </a:p>
          <a:p>
            <a:pPr indent="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16510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Windows</a:t>
            </a:r>
            <a:endParaRPr sz="2000"/>
          </a:p>
          <a:p>
            <a:pPr indent="-190500" lvl="1" marL="520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PuTTY</a:t>
            </a:r>
            <a:endParaRPr sz="2000"/>
          </a:p>
        </p:txBody>
      </p:sp>
      <p:sp>
        <p:nvSpPr>
          <p:cNvPr id="336" name="Google Shape;336;p38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337" name="Google Shape;337;p3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002" y="1132575"/>
            <a:ext cx="2658525" cy="235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Logging in</a:t>
            </a:r>
            <a:endParaRPr/>
          </a:p>
        </p:txBody>
      </p:sp>
      <p:sp>
        <p:nvSpPr>
          <p:cNvPr id="344" name="Google Shape;344;p39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345" name="Google Shape;345;p39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39"/>
          <p:cNvSpPr txBox="1"/>
          <p:nvPr>
            <p:ph idx="1" type="body"/>
          </p:nvPr>
        </p:nvSpPr>
        <p:spPr>
          <a:xfrm>
            <a:off x="457207" y="1325117"/>
            <a:ext cx="74166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65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To login to an RC login node:</a:t>
            </a:r>
            <a:endParaRPr sz="20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b="1" lang="en" sz="2300">
                <a:solidFill>
                  <a:schemeClr val="lt1"/>
                </a:solidFill>
                <a:highlight>
                  <a:srgbClr val="404040"/>
                </a:highlight>
                <a:latin typeface="Courier"/>
                <a:ea typeface="Courier"/>
                <a:cs typeface="Courier"/>
                <a:sym typeface="Courier"/>
              </a:rPr>
              <a:t>ssh &lt;</a:t>
            </a:r>
            <a:r>
              <a:rPr b="1" lang="en" sz="2300">
                <a:solidFill>
                  <a:schemeClr val="lt1"/>
                </a:solidFill>
                <a:highlight>
                  <a:srgbClr val="404040"/>
                </a:highlight>
                <a:uFill>
                  <a:noFill/>
                </a:uFill>
                <a:latin typeface="Courier"/>
                <a:ea typeface="Courier"/>
                <a:cs typeface="Courier"/>
                <a:sym typeface="Couri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username&gt;@login.rc.colorado.edu</a:t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br>
              <a:rPr lang="en">
                <a:latin typeface="Courier"/>
                <a:ea typeface="Courier"/>
                <a:cs typeface="Courier"/>
                <a:sym typeface="Courier"/>
              </a:rPr>
            </a:br>
            <a:r>
              <a:rPr lang="en" sz="2000"/>
              <a:t>Supply your IdentiKey password and your Duo app will alert you to confirm the login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Logging In</a:t>
            </a:r>
            <a:endParaRPr b="1" sz="3000"/>
          </a:p>
        </p:txBody>
      </p:sp>
      <p:sp>
        <p:nvSpPr>
          <p:cNvPr id="352" name="Google Shape;352;p40"/>
          <p:cNvSpPr txBox="1"/>
          <p:nvPr>
            <p:ph idx="1" type="body"/>
          </p:nvPr>
        </p:nvSpPr>
        <p:spPr>
          <a:xfrm>
            <a:off x="311700" y="1285875"/>
            <a:ext cx="8520600" cy="3282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It’s important to note that you are NOT logging into any specific resource, Summit, etc.</a:t>
            </a:r>
            <a:endParaRPr sz="2000">
              <a:solidFill>
                <a:schemeClr val="dk1"/>
              </a:solidFill>
            </a:endParaRPr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When you log in, you land on our login nodes</a:t>
            </a:r>
            <a:endParaRPr sz="2000">
              <a:solidFill>
                <a:schemeClr val="dk1"/>
              </a:solidFill>
            </a:endParaRPr>
          </a:p>
          <a:p>
            <a:pPr indent="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From there, you can access our other resources</a:t>
            </a:r>
            <a:endParaRPr sz="1300"/>
          </a:p>
        </p:txBody>
      </p:sp>
      <p:sp>
        <p:nvSpPr>
          <p:cNvPr id="353" name="Google Shape;353;p40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354" name="Google Shape;354;p40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>
            <p:ph type="title"/>
          </p:nvPr>
        </p:nvSpPr>
        <p:spPr>
          <a:xfrm>
            <a:off x="1017075" y="2285400"/>
            <a:ext cx="72354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Navigating</a:t>
            </a:r>
            <a:r>
              <a:rPr b="1" lang="en" sz="3020"/>
              <a:t> Research Computing </a:t>
            </a:r>
            <a:endParaRPr b="1" sz="3020"/>
          </a:p>
        </p:txBody>
      </p:sp>
      <p:sp>
        <p:nvSpPr>
          <p:cNvPr id="360" name="Google Shape;360;p41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361" name="Google Shape;361;p4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6" name="Google Shape;366;p42"/>
          <p:cNvGraphicFramePr/>
          <p:nvPr/>
        </p:nvGraphicFramePr>
        <p:xfrm>
          <a:off x="585900" y="4571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{9FD90DB8-1467-48EC-8B07-86138A506E40}</a:tableStyleId>
              </a:tblPr>
              <a:tblGrid>
                <a:gridCol w="3875750"/>
                <a:gridCol w="3875750"/>
              </a:tblGrid>
              <a:tr h="44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Node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File System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01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One computing server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Physical hardware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Work </a:t>
                      </a: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together</a:t>
                      </a:r>
                      <a:r>
                        <a:rPr lang="en" sz="1800">
                          <a:solidFill>
                            <a:schemeClr val="dk1"/>
                          </a:solidFill>
                        </a:rPr>
                        <a:t> in parallel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The basic tree-like layout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From any node* you have access to the entire file system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7" name="Google Shape;367;p42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368" name="Google Shape;368;p4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42"/>
          <p:cNvSpPr/>
          <p:nvPr/>
        </p:nvSpPr>
        <p:spPr>
          <a:xfrm>
            <a:off x="1870050" y="336802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2"/>
          <p:cNvSpPr/>
          <p:nvPr/>
        </p:nvSpPr>
        <p:spPr>
          <a:xfrm>
            <a:off x="2916225" y="309412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2"/>
          <p:cNvSpPr/>
          <p:nvPr/>
        </p:nvSpPr>
        <p:spPr>
          <a:xfrm>
            <a:off x="3704575" y="3624650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2443275" y="407357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2"/>
          <p:cNvSpPr/>
          <p:nvPr/>
        </p:nvSpPr>
        <p:spPr>
          <a:xfrm>
            <a:off x="1096025" y="3898550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4" name="Google Shape;374;p42"/>
          <p:cNvCxnSpPr>
            <a:stCxn id="373" idx="3"/>
            <a:endCxn id="369" idx="1"/>
          </p:cNvCxnSpPr>
          <p:nvPr/>
        </p:nvCxnSpPr>
        <p:spPr>
          <a:xfrm flipH="1" rot="10800000">
            <a:off x="1369925" y="3505100"/>
            <a:ext cx="5001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42"/>
          <p:cNvCxnSpPr>
            <a:endCxn id="372" idx="1"/>
          </p:cNvCxnSpPr>
          <p:nvPr/>
        </p:nvCxnSpPr>
        <p:spPr>
          <a:xfrm>
            <a:off x="1369875" y="4035625"/>
            <a:ext cx="1073400" cy="1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42"/>
          <p:cNvCxnSpPr>
            <a:stCxn id="369" idx="2"/>
            <a:endCxn id="372" idx="1"/>
          </p:cNvCxnSpPr>
          <p:nvPr/>
        </p:nvCxnSpPr>
        <p:spPr>
          <a:xfrm>
            <a:off x="2007000" y="3641925"/>
            <a:ext cx="436200" cy="5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42"/>
          <p:cNvCxnSpPr>
            <a:endCxn id="370" idx="1"/>
          </p:cNvCxnSpPr>
          <p:nvPr/>
        </p:nvCxnSpPr>
        <p:spPr>
          <a:xfrm flipH="1" rot="10800000">
            <a:off x="2144025" y="3231075"/>
            <a:ext cx="772200" cy="2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42"/>
          <p:cNvCxnSpPr>
            <a:endCxn id="372" idx="3"/>
          </p:cNvCxnSpPr>
          <p:nvPr/>
        </p:nvCxnSpPr>
        <p:spPr>
          <a:xfrm flipH="1">
            <a:off x="2717175" y="3368125"/>
            <a:ext cx="336000" cy="8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42"/>
          <p:cNvCxnSpPr>
            <a:stCxn id="370" idx="3"/>
            <a:endCxn id="371" idx="1"/>
          </p:cNvCxnSpPr>
          <p:nvPr/>
        </p:nvCxnSpPr>
        <p:spPr>
          <a:xfrm>
            <a:off x="3190125" y="3231075"/>
            <a:ext cx="5145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42"/>
          <p:cNvCxnSpPr>
            <a:stCxn id="372" idx="3"/>
            <a:endCxn id="371" idx="1"/>
          </p:cNvCxnSpPr>
          <p:nvPr/>
        </p:nvCxnSpPr>
        <p:spPr>
          <a:xfrm flipH="1" rot="10800000">
            <a:off x="2717175" y="3761725"/>
            <a:ext cx="987300" cy="44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42"/>
          <p:cNvSpPr/>
          <p:nvPr/>
        </p:nvSpPr>
        <p:spPr>
          <a:xfrm>
            <a:off x="6608575" y="3067300"/>
            <a:ext cx="3006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</a:t>
            </a:r>
            <a:endParaRPr/>
          </a:p>
        </p:txBody>
      </p:sp>
      <p:sp>
        <p:nvSpPr>
          <p:cNvPr id="382" name="Google Shape;382;p42"/>
          <p:cNvSpPr/>
          <p:nvPr/>
        </p:nvSpPr>
        <p:spPr>
          <a:xfrm>
            <a:off x="55446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d1</a:t>
            </a:r>
            <a:endParaRPr/>
          </a:p>
        </p:txBody>
      </p:sp>
      <p:sp>
        <p:nvSpPr>
          <p:cNvPr id="383" name="Google Shape;383;p42"/>
          <p:cNvSpPr/>
          <p:nvPr/>
        </p:nvSpPr>
        <p:spPr>
          <a:xfrm>
            <a:off x="5362103" y="3958150"/>
            <a:ext cx="3360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</a:t>
            </a:r>
            <a:endParaRPr/>
          </a:p>
        </p:txBody>
      </p:sp>
      <p:sp>
        <p:nvSpPr>
          <p:cNvPr id="384" name="Google Shape;384;p42"/>
          <p:cNvSpPr/>
          <p:nvPr/>
        </p:nvSpPr>
        <p:spPr>
          <a:xfrm>
            <a:off x="5963376" y="3958150"/>
            <a:ext cx="3360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f2</a:t>
            </a:r>
            <a:endParaRPr/>
          </a:p>
        </p:txBody>
      </p:sp>
      <p:cxnSp>
        <p:nvCxnSpPr>
          <p:cNvPr id="385" name="Google Shape;385;p42"/>
          <p:cNvCxnSpPr>
            <a:stCxn id="382" idx="0"/>
            <a:endCxn id="381" idx="2"/>
          </p:cNvCxnSpPr>
          <p:nvPr/>
        </p:nvCxnSpPr>
        <p:spPr>
          <a:xfrm rot="-5400000">
            <a:off x="6168525" y="2914575"/>
            <a:ext cx="163800" cy="10170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42"/>
          <p:cNvCxnSpPr>
            <a:stCxn id="387" idx="0"/>
            <a:endCxn id="381" idx="2"/>
          </p:cNvCxnSpPr>
          <p:nvPr/>
        </p:nvCxnSpPr>
        <p:spPr>
          <a:xfrm rot="-5400000">
            <a:off x="6427950" y="3173925"/>
            <a:ext cx="163800" cy="498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42"/>
          <p:cNvCxnSpPr>
            <a:stCxn id="389" idx="0"/>
            <a:endCxn id="381" idx="2"/>
          </p:cNvCxnSpPr>
          <p:nvPr/>
        </p:nvCxnSpPr>
        <p:spPr>
          <a:xfrm flipH="1" rot="5400000">
            <a:off x="6700525" y="3399675"/>
            <a:ext cx="163800" cy="468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42"/>
          <p:cNvCxnSpPr>
            <a:stCxn id="391" idx="0"/>
            <a:endCxn id="381" idx="2"/>
          </p:cNvCxnSpPr>
          <p:nvPr/>
        </p:nvCxnSpPr>
        <p:spPr>
          <a:xfrm flipH="1" rot="5400000">
            <a:off x="7041675" y="3058425"/>
            <a:ext cx="163800" cy="729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42"/>
          <p:cNvCxnSpPr>
            <a:stCxn id="383" idx="0"/>
            <a:endCxn id="382" idx="2"/>
          </p:cNvCxnSpPr>
          <p:nvPr/>
        </p:nvCxnSpPr>
        <p:spPr>
          <a:xfrm rot="-5400000">
            <a:off x="5546303" y="3762550"/>
            <a:ext cx="179400" cy="211800"/>
          </a:xfrm>
          <a:prstGeom prst="bentConnector3">
            <a:avLst>
              <a:gd fmla="val 4996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42"/>
          <p:cNvCxnSpPr>
            <a:stCxn id="384" idx="0"/>
            <a:endCxn id="382" idx="2"/>
          </p:cNvCxnSpPr>
          <p:nvPr/>
        </p:nvCxnSpPr>
        <p:spPr>
          <a:xfrm flipH="1" rot="5400000">
            <a:off x="5846976" y="3673750"/>
            <a:ext cx="179400" cy="389400"/>
          </a:xfrm>
          <a:prstGeom prst="bentConnector3">
            <a:avLst>
              <a:gd fmla="val 4996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42"/>
          <p:cNvSpPr/>
          <p:nvPr/>
        </p:nvSpPr>
        <p:spPr>
          <a:xfrm>
            <a:off x="6063450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d2</a:t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66085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</a:t>
            </a: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72909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5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>
                <a:solidFill>
                  <a:schemeClr val="lt1"/>
                </a:solidFill>
              </a:rPr>
              <a:t>Research Computing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" name="Google Shape;107;p16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628650" y="1369225"/>
            <a:ext cx="7024500" cy="2723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Large scale beyond the desktop 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Computing Resources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Storage of research data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High-speed data transfer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3"/>
          <p:cNvSpPr/>
          <p:nvPr/>
        </p:nvSpPr>
        <p:spPr>
          <a:xfrm flipH="1" rot="5400000">
            <a:off x="5804575" y="2056825"/>
            <a:ext cx="1357200" cy="3224100"/>
          </a:xfrm>
          <a:prstGeom prst="wedgeRoundRectCallout">
            <a:avLst>
              <a:gd fmla="val -9111" name="adj1"/>
              <a:gd fmla="val 6924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99" name="Google Shape;399;p43"/>
          <p:cNvGraphicFramePr/>
          <p:nvPr/>
        </p:nvGraphicFramePr>
        <p:xfrm>
          <a:off x="585900" y="4571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{9FD90DB8-1467-48EC-8B07-86138A506E40}</a:tableStyleId>
              </a:tblPr>
              <a:tblGrid>
                <a:gridCol w="3875750"/>
                <a:gridCol w="3875750"/>
              </a:tblGrid>
              <a:tr h="44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Node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File System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01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One computing server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Physical hardware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Work together in parallel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The basic tree-like layout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From any node* you have access to the entire file system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0" name="Google Shape;400;p43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401" name="Google Shape;401;p43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43"/>
          <p:cNvSpPr/>
          <p:nvPr/>
        </p:nvSpPr>
        <p:spPr>
          <a:xfrm>
            <a:off x="1870050" y="336802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3"/>
          <p:cNvSpPr/>
          <p:nvPr/>
        </p:nvSpPr>
        <p:spPr>
          <a:xfrm>
            <a:off x="2916225" y="309412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3"/>
          <p:cNvSpPr/>
          <p:nvPr/>
        </p:nvSpPr>
        <p:spPr>
          <a:xfrm>
            <a:off x="3704575" y="3624650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3"/>
          <p:cNvSpPr/>
          <p:nvPr/>
        </p:nvSpPr>
        <p:spPr>
          <a:xfrm>
            <a:off x="2443275" y="407357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3"/>
          <p:cNvSpPr/>
          <p:nvPr/>
        </p:nvSpPr>
        <p:spPr>
          <a:xfrm>
            <a:off x="1096025" y="3898550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7" name="Google Shape;407;p43"/>
          <p:cNvCxnSpPr>
            <a:stCxn id="406" idx="3"/>
            <a:endCxn id="402" idx="1"/>
          </p:cNvCxnSpPr>
          <p:nvPr/>
        </p:nvCxnSpPr>
        <p:spPr>
          <a:xfrm flipH="1" rot="10800000">
            <a:off x="1369925" y="3505100"/>
            <a:ext cx="5001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43"/>
          <p:cNvCxnSpPr>
            <a:endCxn id="405" idx="1"/>
          </p:cNvCxnSpPr>
          <p:nvPr/>
        </p:nvCxnSpPr>
        <p:spPr>
          <a:xfrm>
            <a:off x="1369875" y="4035625"/>
            <a:ext cx="1073400" cy="1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3"/>
          <p:cNvCxnSpPr>
            <a:stCxn id="402" idx="2"/>
            <a:endCxn id="405" idx="1"/>
          </p:cNvCxnSpPr>
          <p:nvPr/>
        </p:nvCxnSpPr>
        <p:spPr>
          <a:xfrm>
            <a:off x="2007000" y="3641925"/>
            <a:ext cx="436200" cy="5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3"/>
          <p:cNvCxnSpPr>
            <a:endCxn id="403" idx="1"/>
          </p:cNvCxnSpPr>
          <p:nvPr/>
        </p:nvCxnSpPr>
        <p:spPr>
          <a:xfrm flipH="1" rot="10800000">
            <a:off x="2144025" y="3231075"/>
            <a:ext cx="772200" cy="2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43"/>
          <p:cNvCxnSpPr>
            <a:endCxn id="405" idx="3"/>
          </p:cNvCxnSpPr>
          <p:nvPr/>
        </p:nvCxnSpPr>
        <p:spPr>
          <a:xfrm flipH="1">
            <a:off x="2717175" y="3368125"/>
            <a:ext cx="336000" cy="8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43"/>
          <p:cNvCxnSpPr>
            <a:stCxn id="403" idx="3"/>
            <a:endCxn id="404" idx="1"/>
          </p:cNvCxnSpPr>
          <p:nvPr/>
        </p:nvCxnSpPr>
        <p:spPr>
          <a:xfrm>
            <a:off x="3190125" y="3231075"/>
            <a:ext cx="5145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3"/>
          <p:cNvCxnSpPr>
            <a:stCxn id="405" idx="3"/>
            <a:endCxn id="404" idx="1"/>
          </p:cNvCxnSpPr>
          <p:nvPr/>
        </p:nvCxnSpPr>
        <p:spPr>
          <a:xfrm flipH="1" rot="10800000">
            <a:off x="2717175" y="3761725"/>
            <a:ext cx="987300" cy="44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" name="Google Shape;414;p43"/>
          <p:cNvSpPr/>
          <p:nvPr/>
        </p:nvSpPr>
        <p:spPr>
          <a:xfrm>
            <a:off x="6608575" y="3067300"/>
            <a:ext cx="3006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</a:t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55446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d1</a:t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5362103" y="3958150"/>
            <a:ext cx="3360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</a:t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5963376" y="3958150"/>
            <a:ext cx="3360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f2</a:t>
            </a:r>
            <a:endParaRPr/>
          </a:p>
        </p:txBody>
      </p:sp>
      <p:cxnSp>
        <p:nvCxnSpPr>
          <p:cNvPr id="418" name="Google Shape;418;p43"/>
          <p:cNvCxnSpPr>
            <a:stCxn id="415" idx="0"/>
            <a:endCxn id="414" idx="2"/>
          </p:cNvCxnSpPr>
          <p:nvPr/>
        </p:nvCxnSpPr>
        <p:spPr>
          <a:xfrm rot="-5400000">
            <a:off x="6168525" y="2914575"/>
            <a:ext cx="163800" cy="10170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43"/>
          <p:cNvCxnSpPr>
            <a:stCxn id="420" idx="0"/>
            <a:endCxn id="414" idx="2"/>
          </p:cNvCxnSpPr>
          <p:nvPr/>
        </p:nvCxnSpPr>
        <p:spPr>
          <a:xfrm rot="-5400000">
            <a:off x="6427950" y="3173925"/>
            <a:ext cx="163800" cy="498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43"/>
          <p:cNvCxnSpPr>
            <a:stCxn id="422" idx="0"/>
            <a:endCxn id="414" idx="2"/>
          </p:cNvCxnSpPr>
          <p:nvPr/>
        </p:nvCxnSpPr>
        <p:spPr>
          <a:xfrm flipH="1" rot="5400000">
            <a:off x="6700525" y="3399675"/>
            <a:ext cx="163800" cy="468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43"/>
          <p:cNvCxnSpPr>
            <a:stCxn id="424" idx="0"/>
            <a:endCxn id="414" idx="2"/>
          </p:cNvCxnSpPr>
          <p:nvPr/>
        </p:nvCxnSpPr>
        <p:spPr>
          <a:xfrm flipH="1" rot="5400000">
            <a:off x="7041675" y="3058425"/>
            <a:ext cx="163800" cy="729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43"/>
          <p:cNvCxnSpPr>
            <a:stCxn id="416" idx="0"/>
            <a:endCxn id="415" idx="2"/>
          </p:cNvCxnSpPr>
          <p:nvPr/>
        </p:nvCxnSpPr>
        <p:spPr>
          <a:xfrm rot="-5400000">
            <a:off x="5546303" y="3762550"/>
            <a:ext cx="179400" cy="211800"/>
          </a:xfrm>
          <a:prstGeom prst="bentConnector3">
            <a:avLst>
              <a:gd fmla="val 4996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43"/>
          <p:cNvCxnSpPr>
            <a:stCxn id="417" idx="0"/>
            <a:endCxn id="415" idx="2"/>
          </p:cNvCxnSpPr>
          <p:nvPr/>
        </p:nvCxnSpPr>
        <p:spPr>
          <a:xfrm flipH="1" rot="5400000">
            <a:off x="5846976" y="3673750"/>
            <a:ext cx="179400" cy="389400"/>
          </a:xfrm>
          <a:prstGeom prst="bentConnector3">
            <a:avLst>
              <a:gd fmla="val 4996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43"/>
          <p:cNvSpPr/>
          <p:nvPr/>
        </p:nvSpPr>
        <p:spPr>
          <a:xfrm>
            <a:off x="6063450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d2</a:t>
            </a:r>
            <a:endParaRPr/>
          </a:p>
        </p:txBody>
      </p:sp>
      <p:sp>
        <p:nvSpPr>
          <p:cNvPr id="422" name="Google Shape;422;p43"/>
          <p:cNvSpPr/>
          <p:nvPr/>
        </p:nvSpPr>
        <p:spPr>
          <a:xfrm>
            <a:off x="66085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</a:t>
            </a:r>
            <a:endParaRPr/>
          </a:p>
        </p:txBody>
      </p:sp>
      <p:sp>
        <p:nvSpPr>
          <p:cNvPr id="424" name="Google Shape;424;p43"/>
          <p:cNvSpPr/>
          <p:nvPr/>
        </p:nvSpPr>
        <p:spPr>
          <a:xfrm>
            <a:off x="72909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d4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/>
          <p:cNvSpPr/>
          <p:nvPr/>
        </p:nvSpPr>
        <p:spPr>
          <a:xfrm>
            <a:off x="3514075" y="262825"/>
            <a:ext cx="5030400" cy="147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4"/>
          <p:cNvSpPr txBox="1"/>
          <p:nvPr>
            <p:ph type="title"/>
          </p:nvPr>
        </p:nvSpPr>
        <p:spPr>
          <a:xfrm>
            <a:off x="311700" y="445025"/>
            <a:ext cx="28689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Nodes Types</a:t>
            </a:r>
            <a:endParaRPr/>
          </a:p>
        </p:txBody>
      </p:sp>
      <p:sp>
        <p:nvSpPr>
          <p:cNvPr id="433" name="Google Shape;433;p44"/>
          <p:cNvSpPr/>
          <p:nvPr/>
        </p:nvSpPr>
        <p:spPr>
          <a:xfrm>
            <a:off x="3995623" y="732777"/>
            <a:ext cx="1112100" cy="531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434" name="Google Shape;434;p44"/>
          <p:cNvSpPr/>
          <p:nvPr/>
        </p:nvSpPr>
        <p:spPr>
          <a:xfrm>
            <a:off x="6950813" y="683287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</a:t>
            </a:r>
            <a:endParaRPr/>
          </a:p>
        </p:txBody>
      </p:sp>
      <p:sp>
        <p:nvSpPr>
          <p:cNvPr id="435" name="Google Shape;435;p44"/>
          <p:cNvSpPr/>
          <p:nvPr/>
        </p:nvSpPr>
        <p:spPr>
          <a:xfrm>
            <a:off x="5365213" y="683287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</a:t>
            </a:r>
            <a:endParaRPr/>
          </a:p>
        </p:txBody>
      </p:sp>
      <p:pic>
        <p:nvPicPr>
          <p:cNvPr id="436" name="Google Shape;4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25" y="2374523"/>
            <a:ext cx="1384260" cy="13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4"/>
          <p:cNvSpPr/>
          <p:nvPr/>
        </p:nvSpPr>
        <p:spPr>
          <a:xfrm>
            <a:off x="3865420" y="2750887"/>
            <a:ext cx="13227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438" name="Google Shape;438;p44"/>
          <p:cNvSpPr/>
          <p:nvPr/>
        </p:nvSpPr>
        <p:spPr>
          <a:xfrm>
            <a:off x="6811195" y="3706762"/>
            <a:ext cx="13227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439" name="Google Shape;439;p44"/>
          <p:cNvSpPr/>
          <p:nvPr/>
        </p:nvSpPr>
        <p:spPr>
          <a:xfrm>
            <a:off x="6733120" y="1842612"/>
            <a:ext cx="13227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cxnSp>
        <p:nvCxnSpPr>
          <p:cNvPr id="440" name="Google Shape;440;p44"/>
          <p:cNvCxnSpPr/>
          <p:nvPr/>
        </p:nvCxnSpPr>
        <p:spPr>
          <a:xfrm>
            <a:off x="2310636" y="2940075"/>
            <a:ext cx="1202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1" name="Google Shape;441;p44"/>
          <p:cNvCxnSpPr/>
          <p:nvPr/>
        </p:nvCxnSpPr>
        <p:spPr>
          <a:xfrm rot="10800000">
            <a:off x="2331368" y="3322225"/>
            <a:ext cx="1172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44"/>
          <p:cNvCxnSpPr/>
          <p:nvPr/>
        </p:nvCxnSpPr>
        <p:spPr>
          <a:xfrm flipH="1" rot="10800000">
            <a:off x="5439397" y="2168225"/>
            <a:ext cx="1079700" cy="580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44"/>
          <p:cNvCxnSpPr/>
          <p:nvPr/>
        </p:nvCxnSpPr>
        <p:spPr>
          <a:xfrm>
            <a:off x="5416452" y="3490350"/>
            <a:ext cx="1202700" cy="481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44"/>
          <p:cNvCxnSpPr/>
          <p:nvPr/>
        </p:nvCxnSpPr>
        <p:spPr>
          <a:xfrm>
            <a:off x="7472541" y="2531963"/>
            <a:ext cx="0" cy="111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44"/>
          <p:cNvSpPr txBox="1"/>
          <p:nvPr/>
        </p:nvSpPr>
        <p:spPr>
          <a:xfrm>
            <a:off x="2331505" y="2384600"/>
            <a:ext cx="11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Job</a:t>
            </a:r>
            <a:endParaRPr/>
          </a:p>
        </p:txBody>
      </p:sp>
      <p:sp>
        <p:nvSpPr>
          <p:cNvPr id="446" name="Google Shape;446;p44"/>
          <p:cNvSpPr txBox="1"/>
          <p:nvPr/>
        </p:nvSpPr>
        <p:spPr>
          <a:xfrm>
            <a:off x="2375645" y="3531000"/>
            <a:ext cx="11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Results</a:t>
            </a:r>
            <a:endParaRPr/>
          </a:p>
        </p:txBody>
      </p:sp>
      <p:sp>
        <p:nvSpPr>
          <p:cNvPr id="447" name="Google Shape;447;p44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448" name="Google Shape;448;p44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3" name="Google Shape;453;p45"/>
          <p:cNvGraphicFramePr/>
          <p:nvPr/>
        </p:nvGraphicFramePr>
        <p:xfrm>
          <a:off x="460050" y="1144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{9FD90DB8-1467-48EC-8B07-86138A506E40}</a:tableStyleId>
              </a:tblPr>
              <a:tblGrid>
                <a:gridCol w="2455275"/>
                <a:gridCol w="3151800"/>
                <a:gridCol w="2422875"/>
              </a:tblGrid>
              <a:tr h="45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Login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Compile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Compute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86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Where you start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For editing code, job submission 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No heavy computation</a:t>
                      </a: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Where you compile code, install packages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Explore the Summit software environment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Edit code, submit jobs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No heavy computation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Where scheduled jobs run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Intended for heavy computation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275">
                <a:tc>
                  <a:txBody>
                    <a:bodyPr/>
                    <a:lstStyle/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Ex. edit job script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Ex. Install python libs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Ex. Running Matlab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4" name="Google Shape;45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Nodes</a:t>
            </a:r>
            <a:endParaRPr sz="3000"/>
          </a:p>
        </p:txBody>
      </p:sp>
      <p:sp>
        <p:nvSpPr>
          <p:cNvPr id="455" name="Google Shape;455;p45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456" name="Google Shape;456;p4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Exploring nodes</a:t>
            </a:r>
            <a:endParaRPr/>
          </a:p>
        </p:txBody>
      </p:sp>
      <p:sp>
        <p:nvSpPr>
          <p:cNvPr id="462" name="Google Shape;462;p46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463" name="Google Shape;463;p4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46"/>
          <p:cNvSpPr txBox="1"/>
          <p:nvPr>
            <p:ph idx="1" type="body"/>
          </p:nvPr>
        </p:nvSpPr>
        <p:spPr>
          <a:xfrm>
            <a:off x="457207" y="1325117"/>
            <a:ext cx="74166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-136525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000"/>
              <a:t>Once </a:t>
            </a:r>
            <a:r>
              <a:rPr lang="en" sz="2000"/>
              <a:t>logged in:</a:t>
            </a:r>
            <a:endParaRPr sz="20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304"/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b="1" lang="en" sz="2300">
                <a:solidFill>
                  <a:schemeClr val="lt1"/>
                </a:solidFill>
                <a:highlight>
                  <a:srgbClr val="404040"/>
                </a:highlight>
                <a:latin typeface="Courier"/>
                <a:ea typeface="Courier"/>
                <a:cs typeface="Courier"/>
                <a:sym typeface="Courier"/>
              </a:rPr>
              <a:t>ssh scompile</a:t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304"/>
              <a:buNone/>
            </a:pPr>
            <a:r>
              <a:t/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4999"/>
              <a:buNone/>
            </a:pPr>
            <a:r>
              <a:rPr lang="en" sz="2000"/>
              <a:t>To log in to a compile (or head) node.</a:t>
            </a:r>
            <a:endParaRPr sz="2000"/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4999"/>
              <a:buNone/>
            </a:pPr>
            <a:r>
              <a:t/>
            </a:r>
            <a:endParaRPr sz="2000"/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4999"/>
              <a:buNone/>
            </a:pPr>
            <a:r>
              <a:t/>
            </a:r>
            <a:endParaRPr sz="2000"/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4999"/>
              <a:buNone/>
            </a:pPr>
            <a:r>
              <a:rPr lang="en" sz="2000"/>
              <a:t>	</a:t>
            </a:r>
            <a:endParaRPr sz="2000"/>
          </a:p>
          <a:p>
            <a:pPr indent="34290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304"/>
              <a:buNone/>
            </a:pPr>
            <a:r>
              <a:rPr b="1" lang="en" sz="2300">
                <a:solidFill>
                  <a:schemeClr val="lt1"/>
                </a:solidFill>
                <a:highlight>
                  <a:srgbClr val="404040"/>
                </a:highlight>
                <a:latin typeface="Courier"/>
                <a:ea typeface="Courier"/>
                <a:cs typeface="Courier"/>
                <a:sym typeface="Courier"/>
              </a:rPr>
              <a:t>module avail</a:t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304"/>
              <a:buNone/>
            </a:pPr>
            <a:r>
              <a:t/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4999"/>
              <a:buNone/>
            </a:pPr>
            <a:r>
              <a:rPr lang="en" sz="2000"/>
              <a:t>To check currently available software</a:t>
            </a:r>
            <a:endParaRPr sz="2000"/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4999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system map</a:t>
            </a:r>
            <a:endParaRPr/>
          </a:p>
        </p:txBody>
      </p:sp>
      <p:grpSp>
        <p:nvGrpSpPr>
          <p:cNvPr id="470" name="Google Shape;470;p47"/>
          <p:cNvGrpSpPr/>
          <p:nvPr/>
        </p:nvGrpSpPr>
        <p:grpSpPr>
          <a:xfrm>
            <a:off x="990350" y="1235963"/>
            <a:ext cx="7475225" cy="3071925"/>
            <a:chOff x="811950" y="2518313"/>
            <a:chExt cx="7475225" cy="3071925"/>
          </a:xfrm>
        </p:grpSpPr>
        <p:sp>
          <p:nvSpPr>
            <p:cNvPr id="471" name="Google Shape;471;p47"/>
            <p:cNvSpPr/>
            <p:nvPr/>
          </p:nvSpPr>
          <p:spPr>
            <a:xfrm>
              <a:off x="811950" y="3739137"/>
              <a:ext cx="13281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Node</a:t>
              </a:r>
              <a:endParaRPr sz="1800"/>
            </a:p>
          </p:txBody>
        </p:sp>
        <p:cxnSp>
          <p:nvCxnSpPr>
            <p:cNvPr id="472" name="Google Shape;472;p47"/>
            <p:cNvCxnSpPr>
              <a:stCxn id="473" idx="3"/>
              <a:endCxn id="474" idx="1"/>
            </p:cNvCxnSpPr>
            <p:nvPr/>
          </p:nvCxnSpPr>
          <p:spPr>
            <a:xfrm flipH="1" rot="10800000">
              <a:off x="3408975" y="2833600"/>
              <a:ext cx="3142200" cy="1220700"/>
            </a:xfrm>
            <a:prstGeom prst="bentConnector3">
              <a:avLst>
                <a:gd fmla="val 50002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5" name="Google Shape;475;p47"/>
            <p:cNvCxnSpPr>
              <a:stCxn id="473" idx="3"/>
              <a:endCxn id="476" idx="1"/>
            </p:cNvCxnSpPr>
            <p:nvPr/>
          </p:nvCxnSpPr>
          <p:spPr>
            <a:xfrm>
              <a:off x="3408975" y="4054300"/>
              <a:ext cx="3149100" cy="1220700"/>
            </a:xfrm>
            <a:prstGeom prst="bentConnector3">
              <a:avLst>
                <a:gd fmla="val 49998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47"/>
            <p:cNvCxnSpPr>
              <a:stCxn id="471" idx="3"/>
              <a:endCxn id="473" idx="1"/>
            </p:cNvCxnSpPr>
            <p:nvPr/>
          </p:nvCxnSpPr>
          <p:spPr>
            <a:xfrm>
              <a:off x="2140050" y="4054287"/>
              <a:ext cx="6354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4" name="Google Shape;474;p47"/>
            <p:cNvSpPr/>
            <p:nvPr/>
          </p:nvSpPr>
          <p:spPr>
            <a:xfrm>
              <a:off x="6551275" y="2518313"/>
              <a:ext cx="17292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/home/&lt;user&gt;</a:t>
              </a:r>
              <a:endParaRPr sz="1800"/>
            </a:p>
          </p:txBody>
        </p:sp>
        <p:sp>
          <p:nvSpPr>
            <p:cNvPr id="478" name="Google Shape;478;p47"/>
            <p:cNvSpPr/>
            <p:nvPr/>
          </p:nvSpPr>
          <p:spPr>
            <a:xfrm>
              <a:off x="6307875" y="3739125"/>
              <a:ext cx="19260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/projects/&lt;user&gt;</a:t>
              </a:r>
              <a:endParaRPr sz="1800"/>
            </a:p>
          </p:txBody>
        </p:sp>
        <p:sp>
          <p:nvSpPr>
            <p:cNvPr id="476" name="Google Shape;476;p47"/>
            <p:cNvSpPr/>
            <p:nvPr/>
          </p:nvSpPr>
          <p:spPr>
            <a:xfrm>
              <a:off x="6557975" y="4959938"/>
              <a:ext cx="17292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Scratch space</a:t>
              </a:r>
              <a:endParaRPr sz="1800"/>
            </a:p>
          </p:txBody>
        </p:sp>
      </p:grpSp>
      <p:sp>
        <p:nvSpPr>
          <p:cNvPr id="473" name="Google Shape;473;p47"/>
          <p:cNvSpPr/>
          <p:nvPr/>
        </p:nvSpPr>
        <p:spPr>
          <a:xfrm>
            <a:off x="2953775" y="2456800"/>
            <a:ext cx="6336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</a:t>
            </a:r>
            <a:endParaRPr sz="1800"/>
          </a:p>
        </p:txBody>
      </p:sp>
      <p:cxnSp>
        <p:nvCxnSpPr>
          <p:cNvPr id="479" name="Google Shape;479;p47"/>
          <p:cNvCxnSpPr>
            <a:stCxn id="473" idx="3"/>
            <a:endCxn id="478" idx="1"/>
          </p:cNvCxnSpPr>
          <p:nvPr/>
        </p:nvCxnSpPr>
        <p:spPr>
          <a:xfrm>
            <a:off x="3587375" y="2771950"/>
            <a:ext cx="2898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47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481" name="Google Shape;481;p4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6" name="Google Shape;486;p48"/>
          <p:cNvGraphicFramePr/>
          <p:nvPr/>
        </p:nvGraphicFramePr>
        <p:xfrm>
          <a:off x="603075" y="11661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{9FD90DB8-1467-48EC-8B07-86138A506E40}</a:tableStyleId>
              </a:tblPr>
              <a:tblGrid>
                <a:gridCol w="2386250"/>
                <a:gridCol w="2962825"/>
                <a:gridCol w="2402400"/>
              </a:tblGrid>
              <a:tr h="41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/home (2GB)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/projects (250GB)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Scratch (10TB)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21850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Scripts, Code, Small, important files/directories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E06666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Not</a:t>
                      </a: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 for sharing files or job output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Code/files/libraries 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Software you are installing 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Not for job output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Output from running jobs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Large files/datasets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Not for long term storage</a:t>
                      </a:r>
                      <a:endParaRPr sz="1200">
                        <a:solidFill>
                          <a:srgbClr val="E0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100"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 .bashrc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Ex. Shared job scripts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Ex. Data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7" name="Google Shape;48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File Structures</a:t>
            </a:r>
            <a:endParaRPr sz="3000"/>
          </a:p>
        </p:txBody>
      </p:sp>
      <p:sp>
        <p:nvSpPr>
          <p:cNvPr id="488" name="Google Shape;488;p48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489" name="Google Shape;489;p4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Exploring the Filesystem</a:t>
            </a:r>
            <a:endParaRPr/>
          </a:p>
        </p:txBody>
      </p:sp>
      <p:sp>
        <p:nvSpPr>
          <p:cNvPr id="495" name="Google Shape;495;p49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496" name="Google Shape;496;p49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7" name="Google Shape;497;p49"/>
          <p:cNvSpPr txBox="1"/>
          <p:nvPr>
            <p:ph idx="1" type="body"/>
          </p:nvPr>
        </p:nvSpPr>
        <p:spPr>
          <a:xfrm>
            <a:off x="457207" y="1325117"/>
            <a:ext cx="74166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65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Once logged in:</a:t>
            </a:r>
            <a:endParaRPr sz="2000"/>
          </a:p>
          <a:p>
            <a:pPr indent="45720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000"/>
          </a:p>
          <a:p>
            <a:pPr indent="45720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 sz="2300">
                <a:solidFill>
                  <a:schemeClr val="lt1"/>
                </a:solidFill>
                <a:highlight>
                  <a:srgbClr val="404040"/>
                </a:highlight>
                <a:latin typeface="Courier"/>
                <a:ea typeface="Courier"/>
                <a:cs typeface="Courier"/>
                <a:sym typeface="Courier"/>
              </a:rPr>
              <a:t>cd  /home/&lt;user&gt;</a:t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 sz="2300">
                <a:solidFill>
                  <a:schemeClr val="lt1"/>
                </a:solidFill>
                <a:highlight>
                  <a:srgbClr val="404040"/>
                </a:highlight>
                <a:latin typeface="Courier"/>
                <a:ea typeface="Courier"/>
                <a:cs typeface="Courier"/>
                <a:sym typeface="Courier"/>
              </a:rPr>
              <a:t>	cd  /projects/&lt;user&gt;</a:t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 sz="2300">
                <a:solidFill>
                  <a:schemeClr val="lt1"/>
                </a:solidFill>
                <a:highlight>
                  <a:srgbClr val="404040"/>
                </a:highlight>
                <a:latin typeface="Courier"/>
                <a:ea typeface="Courier"/>
                <a:cs typeface="Courier"/>
                <a:sym typeface="Courier"/>
              </a:rPr>
              <a:t>	cd  /scratch/summit/&lt;user&gt;</a:t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000"/>
              <a:t>To navigate to your different directories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Research Computing</a:t>
            </a:r>
            <a:endParaRPr/>
          </a:p>
        </p:txBody>
      </p:sp>
      <p:sp>
        <p:nvSpPr>
          <p:cNvPr id="503" name="Google Shape;503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We have logged on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We have explored nodes and filesystem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But how do we actually </a:t>
            </a:r>
            <a:r>
              <a:rPr i="1" lang="en"/>
              <a:t>use</a:t>
            </a:r>
            <a:r>
              <a:rPr lang="en"/>
              <a:t> the computing resources?</a:t>
            </a:r>
            <a:endParaRPr/>
          </a:p>
        </p:txBody>
      </p:sp>
      <p:sp>
        <p:nvSpPr>
          <p:cNvPr id="504" name="Google Shape;504;p50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05" name="Google Shape;505;p50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1"/>
          <p:cNvSpPr txBox="1"/>
          <p:nvPr>
            <p:ph type="title"/>
          </p:nvPr>
        </p:nvSpPr>
        <p:spPr>
          <a:xfrm>
            <a:off x="2890800" y="2285400"/>
            <a:ext cx="33624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Running a Job</a:t>
            </a:r>
            <a:r>
              <a:rPr b="1" lang="en" sz="3020"/>
              <a:t> </a:t>
            </a:r>
            <a:endParaRPr b="1" sz="3020"/>
          </a:p>
        </p:txBody>
      </p:sp>
      <p:sp>
        <p:nvSpPr>
          <p:cNvPr id="511" name="Google Shape;511;p51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12" name="Google Shape;512;p5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The </a:t>
            </a:r>
            <a:r>
              <a:rPr b="1" lang="en" sz="3000"/>
              <a:t>fundamental “job”</a:t>
            </a:r>
            <a:r>
              <a:rPr b="1" lang="en" sz="3000"/>
              <a:t> </a:t>
            </a:r>
            <a:endParaRPr b="1" sz="3000"/>
          </a:p>
        </p:txBody>
      </p:sp>
      <p:sp>
        <p:nvSpPr>
          <p:cNvPr id="518" name="Google Shape;51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What is a “job”?</a:t>
            </a:r>
            <a:endParaRPr sz="2000">
              <a:solidFill>
                <a:schemeClr val="dk1"/>
              </a:solidFill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Jobs are scripted packages of work for the cluster to perform 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Batch jobs</a:t>
            </a:r>
            <a:endParaRPr b="1" sz="20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</a:rPr>
              <a:t>Submit job script which will be executed when resources are available</a:t>
            </a:r>
            <a:endParaRPr>
              <a:solidFill>
                <a:schemeClr val="dk1"/>
              </a:solidFill>
            </a:endParaRPr>
          </a:p>
          <a:p>
            <a:pPr indent="-1778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Create or modify a script containing information about the job</a:t>
            </a:r>
            <a:endParaRPr sz="1800">
              <a:solidFill>
                <a:schemeClr val="dk1"/>
              </a:solidFill>
            </a:endParaRPr>
          </a:p>
          <a:p>
            <a:pPr indent="-1778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Submit the job file to a queue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Interactive jobs</a:t>
            </a:r>
            <a:endParaRPr b="1" sz="20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</a:rPr>
              <a:t>Work interactively at the command line of a compute node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19" name="Google Shape;519;p52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20" name="Google Shape;520;p5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15" name="Google Shape;115;p17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628650" y="1369225"/>
            <a:ext cx="5549100" cy="312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Why High Performance Computing (HPC)?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Understand Basic Resources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Get an account &amp; log in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Navigate the RC system</a:t>
            </a:r>
            <a:endParaRPr b="1" sz="1800">
              <a:highlight>
                <a:srgbClr val="F4CCCC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R</a:t>
            </a:r>
            <a:r>
              <a:rPr b="1" lang="en" sz="1800"/>
              <a:t>un a job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Help!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Job Scheduling</a:t>
            </a:r>
            <a:endParaRPr b="1" sz="3020"/>
          </a:p>
        </p:txBody>
      </p:sp>
      <p:sp>
        <p:nvSpPr>
          <p:cNvPr id="526" name="Google Shape;52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17780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On a supercomputer, jobs are scheduled rather than just run instantly</a:t>
            </a:r>
            <a:endParaRPr sz="2000">
              <a:solidFill>
                <a:schemeClr val="dk1"/>
              </a:solidFill>
            </a:endParaRPr>
          </a:p>
          <a:p>
            <a:pPr indent="-1968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>
                <a:solidFill>
                  <a:schemeClr val="dk1"/>
                </a:solidFill>
              </a:rPr>
              <a:t>Shared system</a:t>
            </a:r>
            <a:endParaRPr sz="1900">
              <a:solidFill>
                <a:schemeClr val="dk1"/>
              </a:solidFill>
            </a:endParaRPr>
          </a:p>
          <a:p>
            <a:pPr indent="-1968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>
                <a:solidFill>
                  <a:schemeClr val="dk1"/>
                </a:solidFill>
              </a:rPr>
              <a:t>Jobs are put in a queue until resources are available</a:t>
            </a:r>
            <a:endParaRPr sz="1900">
              <a:solidFill>
                <a:schemeClr val="dk1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241300" lvl="0" marL="228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" sz="2000"/>
              <a:t>Simple Linux Utility for Resource Management</a:t>
            </a:r>
            <a:r>
              <a:rPr lang="en" sz="2000"/>
              <a:t> </a:t>
            </a:r>
            <a:r>
              <a:rPr b="1" lang="en" sz="2000"/>
              <a:t>(SLURM)</a:t>
            </a:r>
            <a:endParaRPr b="1" sz="20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Keeps track of what nodes are busy/available, and what jobs are queued or running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Tells the resource manager when to run which job on the available resources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3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28" name="Google Shape;528;p53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first </a:t>
            </a:r>
            <a:r>
              <a:rPr lang="en"/>
              <a:t>job</a:t>
            </a:r>
            <a:endParaRPr/>
          </a:p>
        </p:txBody>
      </p:sp>
      <p:sp>
        <p:nvSpPr>
          <p:cNvPr id="534" name="Google Shape;534;p54"/>
          <p:cNvSpPr txBox="1"/>
          <p:nvPr>
            <p:ph idx="1" type="body"/>
          </p:nvPr>
        </p:nvSpPr>
        <p:spPr>
          <a:xfrm>
            <a:off x="311700" y="1609675"/>
            <a:ext cx="3517500" cy="2667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Where to put it?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How to write it?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How to run it?</a:t>
            </a:r>
            <a:endParaRPr/>
          </a:p>
        </p:txBody>
      </p:sp>
      <p:sp>
        <p:nvSpPr>
          <p:cNvPr id="535" name="Google Shape;535;p54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36" name="Google Shape;536;p54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7" name="Google Shape;537;p54"/>
          <p:cNvCxnSpPr>
            <a:endCxn id="538" idx="1"/>
          </p:cNvCxnSpPr>
          <p:nvPr/>
        </p:nvCxnSpPr>
        <p:spPr>
          <a:xfrm>
            <a:off x="3605075" y="2486113"/>
            <a:ext cx="2898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39" name="Google Shape;539;p54"/>
          <p:cNvGrpSpPr/>
          <p:nvPr/>
        </p:nvGrpSpPr>
        <p:grpSpPr>
          <a:xfrm>
            <a:off x="3604975" y="950150"/>
            <a:ext cx="4878300" cy="3071925"/>
            <a:chOff x="3408875" y="2518313"/>
            <a:chExt cx="4878300" cy="3071925"/>
          </a:xfrm>
        </p:grpSpPr>
        <p:cxnSp>
          <p:nvCxnSpPr>
            <p:cNvPr id="540" name="Google Shape;540;p54"/>
            <p:cNvCxnSpPr>
              <a:endCxn id="541" idx="1"/>
            </p:cNvCxnSpPr>
            <p:nvPr/>
          </p:nvCxnSpPr>
          <p:spPr>
            <a:xfrm flipH="1" rot="10800000">
              <a:off x="3409075" y="2833463"/>
              <a:ext cx="3142200" cy="12207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54"/>
            <p:cNvCxnSpPr>
              <a:endCxn id="543" idx="1"/>
            </p:cNvCxnSpPr>
            <p:nvPr/>
          </p:nvCxnSpPr>
          <p:spPr>
            <a:xfrm>
              <a:off x="3408875" y="4054388"/>
              <a:ext cx="3149100" cy="12207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1" name="Google Shape;541;p54"/>
            <p:cNvSpPr/>
            <p:nvPr/>
          </p:nvSpPr>
          <p:spPr>
            <a:xfrm>
              <a:off x="6551275" y="2518313"/>
              <a:ext cx="17292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/home/&lt;user&gt;</a:t>
              </a:r>
              <a:endParaRPr sz="1800"/>
            </a:p>
          </p:txBody>
        </p:sp>
        <p:sp>
          <p:nvSpPr>
            <p:cNvPr id="538" name="Google Shape;538;p54"/>
            <p:cNvSpPr/>
            <p:nvPr/>
          </p:nvSpPr>
          <p:spPr>
            <a:xfrm>
              <a:off x="6307875" y="3739125"/>
              <a:ext cx="19260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/projects/&lt;user&gt;</a:t>
              </a:r>
              <a:endParaRPr sz="1800"/>
            </a:p>
          </p:txBody>
        </p:sp>
        <p:sp>
          <p:nvSpPr>
            <p:cNvPr id="543" name="Google Shape;543;p54"/>
            <p:cNvSpPr/>
            <p:nvPr/>
          </p:nvSpPr>
          <p:spPr>
            <a:xfrm>
              <a:off x="6557975" y="4959938"/>
              <a:ext cx="17292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Scratch space</a:t>
              </a:r>
              <a:endParaRPr sz="1800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Script: 3 main parts</a:t>
            </a:r>
            <a:endParaRPr/>
          </a:p>
        </p:txBody>
      </p:sp>
      <p:sp>
        <p:nvSpPr>
          <p:cNvPr id="549" name="Google Shape;549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Directives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</a:t>
            </a:r>
            <a:r>
              <a:rPr lang="en"/>
              <a:t>pecify resource requirements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Software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jobs run on a different node than from where you ran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software that is needed </a:t>
            </a:r>
            <a:r>
              <a:rPr lang="en"/>
              <a:t>must be loaded via the job script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User scripting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the actual user scripting that will execute when the job runs</a:t>
            </a:r>
            <a:endParaRPr/>
          </a:p>
        </p:txBody>
      </p:sp>
      <p:sp>
        <p:nvSpPr>
          <p:cNvPr id="550" name="Google Shape;550;p55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51" name="Google Shape;551;p5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6"/>
          <p:cNvSpPr txBox="1"/>
          <p:nvPr>
            <p:ph type="title"/>
          </p:nvPr>
        </p:nvSpPr>
        <p:spPr>
          <a:xfrm>
            <a:off x="311700" y="445025"/>
            <a:ext cx="41628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Directive Options </a:t>
            </a:r>
            <a:endParaRPr/>
          </a:p>
        </p:txBody>
      </p:sp>
      <p:sp>
        <p:nvSpPr>
          <p:cNvPr id="557" name="Google Shape;557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40000" lnSpcReduction="20000"/>
          </a:bodyPr>
          <a:lstStyle/>
          <a:p>
            <a:pPr indent="0" lvl="0" marL="114277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urier New"/>
                <a:ea typeface="Courier New"/>
                <a:cs typeface="Courier New"/>
                <a:sym typeface="Courier New"/>
              </a:rPr>
              <a:t>#SBATCH &lt;options&gt;     sbatch &lt;options&gt;</a:t>
            </a:r>
            <a:endParaRPr sz="2800"/>
          </a:p>
          <a:p>
            <a:pPr indent="0" lvl="0" marL="114277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Allocation:	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--account=&lt;account_no&gt;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Partition:	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--partition=&lt;partition_name&gt;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Sending emails: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--mail-type=&lt;type&gt;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Email address: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--mail-user=&lt;user&gt;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Number of nodes: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>
                <a:latin typeface="Helvetica Neue"/>
                <a:ea typeface="Helvetica Neue"/>
                <a:cs typeface="Helvetica Neue"/>
                <a:sym typeface="Helvetica Neue"/>
              </a:rPr>
              <a:t>Number of tasks:   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--ntasks=&lt;processes&gt;</a:t>
            </a:r>
            <a:endParaRPr sz="2900">
              <a:latin typeface="Courier"/>
              <a:ea typeface="Courier"/>
              <a:cs typeface="Courier"/>
              <a:sym typeface="Courier"/>
            </a:endParaRPr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Quality of service: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--qos=&lt;qos&gt;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Reservation: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--reservation=&lt;name&gt;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Wall time:	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Job Name: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--job-name=&lt;jobname&gt;</a:t>
            </a:r>
            <a:endParaRPr sz="2800"/>
          </a:p>
          <a:p>
            <a:pPr indent="-148272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6692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FYI:  You do NOT actually type &lt;&gt; above – this designates something specific you as a user must enter about your job</a:t>
            </a:r>
            <a:endParaRPr/>
          </a:p>
        </p:txBody>
      </p:sp>
      <p:sp>
        <p:nvSpPr>
          <p:cNvPr id="558" name="Google Shape;558;p56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59" name="Google Shape;559;p5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0" name="Google Shape;560;p56"/>
          <p:cNvSpPr txBox="1"/>
          <p:nvPr/>
        </p:nvSpPr>
        <p:spPr>
          <a:xfrm>
            <a:off x="4474504" y="538583"/>
            <a:ext cx="435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http://slurm.schedmd.com/sbatch.html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Writing a Job</a:t>
            </a:r>
            <a:r>
              <a:rPr lang="en" sz="3020"/>
              <a:t>: Hostname</a:t>
            </a:r>
            <a:endParaRPr sz="3020"/>
          </a:p>
        </p:txBody>
      </p:sp>
      <p:sp>
        <p:nvSpPr>
          <p:cNvPr id="566" name="Google Shape;566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41934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 sz="2800">
                <a:solidFill>
                  <a:schemeClr val="dk1"/>
                </a:solidFill>
              </a:rPr>
              <a:t>Submit a slurm job with the following instructions:</a:t>
            </a:r>
            <a:endParaRPr sz="2800">
              <a:solidFill>
                <a:schemeClr val="dk1"/>
              </a:solidFill>
            </a:endParaRPr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The job will be submitted from a bash script named hostname_summit.sh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The job should run the Unix “hostname” command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The job will run on 1 node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We will request 1 minute wall time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Run using “testing” QOS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Run on the shas-testing partition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Output should contain job #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7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68" name="Google Shape;568;p5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Demo: Writing Hostname</a:t>
            </a:r>
            <a:endParaRPr sz="3020"/>
          </a:p>
        </p:txBody>
      </p:sp>
      <p:sp>
        <p:nvSpPr>
          <p:cNvPr id="574" name="Google Shape;57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8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76" name="Google Shape;576;p5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Demo: Writing Hostname</a:t>
            </a:r>
            <a:endParaRPr sz="3020"/>
          </a:p>
        </p:txBody>
      </p:sp>
      <p:sp>
        <p:nvSpPr>
          <p:cNvPr id="582" name="Google Shape;582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15237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endParaRPr sz="2800"/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#SBATCH --nodes=1                      # Number of requested nodes</a:t>
            </a:r>
            <a:endParaRPr sz="2800"/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#SBATCH --time=0:01:00                 # Max wall time</a:t>
            </a:r>
            <a:endParaRPr sz="2800"/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#SBATCH --qos=testing                  # Specify QOS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#SBATCH --partition=shas-testing       # Specify Summit haswell nodes</a:t>
            </a:r>
            <a:endParaRPr sz="2800"/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#SBATCH --output=hostname_%j.out       # Rename standard output file</a:t>
            </a:r>
            <a:endParaRPr sz="2800"/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lang="en" sz="2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 purge all existing modules</a:t>
            </a:r>
            <a:endParaRPr sz="2800"/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module purge</a:t>
            </a:r>
            <a:endParaRPr sz="2800"/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lang="en" sz="2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endParaRPr sz="2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9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84" name="Google Shape;584;p59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Submitting a Job</a:t>
            </a:r>
            <a:endParaRPr sz="3020"/>
          </a:p>
        </p:txBody>
      </p:sp>
      <p:sp>
        <p:nvSpPr>
          <p:cNvPr id="590" name="Google Shape;590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Load up the slurm module (probably not needed)</a:t>
            </a:r>
            <a:endParaRPr sz="20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module load slurm/summit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Submit the job:</a:t>
            </a:r>
            <a:endParaRPr sz="20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sbatch hostname_summit.sh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Check output</a:t>
            </a:r>
            <a:endParaRPr sz="2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60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92" name="Google Shape;592;p60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Help! I’m stuck, where do I go next?</a:t>
            </a:r>
            <a:endParaRPr/>
          </a:p>
        </p:txBody>
      </p:sp>
      <p:sp>
        <p:nvSpPr>
          <p:cNvPr id="598" name="Google Shape;598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We’ve got your back: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Documentation: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https://curc.readthedocs.io/en/latest/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Trainings: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https://www.colorado.edu/crdds/what-we-do/education-training</a:t>
            </a:r>
            <a:r>
              <a:rPr lang="en"/>
              <a:t> 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Email: </a:t>
            </a:r>
            <a:r>
              <a:rPr lang="en" u="sng">
                <a:solidFill>
                  <a:schemeClr val="hlink"/>
                </a:solidFill>
                <a:hlinkClick r:id="rId5"/>
              </a:rPr>
              <a:t>rc-help@colorado.edu</a:t>
            </a:r>
            <a:r>
              <a:rPr lang="en"/>
              <a:t> </a:t>
            </a:r>
            <a:endParaRPr/>
          </a:p>
        </p:txBody>
      </p:sp>
      <p:sp>
        <p:nvSpPr>
          <p:cNvPr id="599" name="Google Shape;599;p61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600" name="Google Shape;600;p6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/>
              <a:t>Review: Goals</a:t>
            </a:r>
            <a:endParaRPr/>
          </a:p>
        </p:txBody>
      </p:sp>
      <p:sp>
        <p:nvSpPr>
          <p:cNvPr id="606" name="Google Shape;606;p62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607" name="Google Shape;607;p6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8" name="Google Shape;608;p62"/>
          <p:cNvSpPr txBox="1"/>
          <p:nvPr>
            <p:ph idx="1" type="body"/>
          </p:nvPr>
        </p:nvSpPr>
        <p:spPr>
          <a:xfrm>
            <a:off x="628650" y="1369225"/>
            <a:ext cx="5914500" cy="312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Why High Performance Computing (HPC)?</a:t>
            </a:r>
            <a:endParaRPr b="1" sz="1800"/>
          </a:p>
          <a:p>
            <a:pPr indent="-20320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Understand Basic Resources</a:t>
            </a:r>
            <a:endParaRPr b="1" sz="1800"/>
          </a:p>
          <a:p>
            <a:pPr indent="-20320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Get an account &amp; log in</a:t>
            </a:r>
            <a:endParaRPr b="1" sz="1800"/>
          </a:p>
          <a:p>
            <a:pPr indent="-20320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Navigate the RC system</a:t>
            </a:r>
            <a:endParaRPr b="1" sz="1800">
              <a:highlight>
                <a:srgbClr val="F4CCCC"/>
              </a:highlight>
            </a:endParaRPr>
          </a:p>
          <a:p>
            <a:pPr indent="-20320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Run a job</a:t>
            </a:r>
            <a:endParaRPr b="1" sz="1800"/>
          </a:p>
          <a:p>
            <a:pPr indent="-20320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Help!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/>
              <a:t>Things to Take Note Of</a:t>
            </a:r>
            <a:endParaRPr/>
          </a:p>
        </p:txBody>
      </p:sp>
      <p:sp>
        <p:nvSpPr>
          <p:cNvPr id="123" name="Google Shape;123;p18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628650" y="1166025"/>
            <a:ext cx="3943500" cy="312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429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Confusing, ambiguous, highly nuanced concepts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Common mistakes or frustrations</a:t>
            </a:r>
            <a:endParaRPr sz="1800"/>
          </a:p>
        </p:txBody>
      </p:sp>
      <p:sp>
        <p:nvSpPr>
          <p:cNvPr id="126" name="Google Shape;126;p18"/>
          <p:cNvSpPr txBox="1"/>
          <p:nvPr/>
        </p:nvSpPr>
        <p:spPr>
          <a:xfrm>
            <a:off x="5270075" y="3089025"/>
            <a:ext cx="250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Ask Questions!</a:t>
            </a:r>
            <a:endParaRPr b="1" sz="2400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150" y="1262375"/>
            <a:ext cx="1363501" cy="17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and feedback</a:t>
            </a:r>
            <a:endParaRPr/>
          </a:p>
        </p:txBody>
      </p:sp>
      <p:sp>
        <p:nvSpPr>
          <p:cNvPr id="619" name="Google Shape;619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1778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50" u="sng">
                <a:solidFill>
                  <a:schemeClr val="hlink"/>
                </a:solidFill>
                <a:highlight>
                  <a:srgbClr val="F8F8F8"/>
                </a:highlight>
                <a:hlinkClick r:id="rId3"/>
              </a:rPr>
              <a:t>http://tinyurl.com/curc-survey18</a:t>
            </a:r>
            <a:endParaRPr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/>
              <a:t>Jargon</a:t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628650" y="1369219"/>
            <a:ext cx="78867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b="1" lang="en" sz="2000"/>
              <a:t>RC</a:t>
            </a:r>
            <a:r>
              <a:rPr lang="en" sz="2000"/>
              <a:t> = Research Computing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/>
              <a:t>HPC</a:t>
            </a:r>
            <a:r>
              <a:rPr lang="en" sz="2000"/>
              <a:t> = High Performance Computing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/>
              <a:t>&lt;input&gt;</a:t>
            </a:r>
            <a:r>
              <a:rPr lang="en" sz="2000"/>
              <a:t> = your input (username, password, etc.), do not include &lt;&gt; when you write it</a:t>
            </a:r>
            <a:endParaRPr sz="2000"/>
          </a:p>
          <a:p>
            <a:pPr indent="0" lvl="0" marL="177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</a:t>
            </a:r>
            <a:endParaRPr sz="2000"/>
          </a:p>
          <a:p>
            <a:pPr indent="-38100" lvl="0" marL="177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959" y="2991724"/>
            <a:ext cx="1819924" cy="132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9314" y="950350"/>
            <a:ext cx="2061201" cy="120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0"/>
          <p:cNvSpPr txBox="1"/>
          <p:nvPr>
            <p:ph type="title"/>
          </p:nvPr>
        </p:nvSpPr>
        <p:spPr>
          <a:xfrm>
            <a:off x="220900" y="18651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Why High Performance Computing (HPC)?</a:t>
            </a:r>
            <a:endParaRPr sz="2600"/>
          </a:p>
        </p:txBody>
      </p:sp>
      <p:grpSp>
        <p:nvGrpSpPr>
          <p:cNvPr id="145" name="Google Shape;145;p20"/>
          <p:cNvGrpSpPr/>
          <p:nvPr/>
        </p:nvGrpSpPr>
        <p:grpSpPr>
          <a:xfrm>
            <a:off x="1438087" y="1216622"/>
            <a:ext cx="3072634" cy="3072634"/>
            <a:chOff x="2986712" y="1676962"/>
            <a:chExt cx="1854000" cy="1854000"/>
          </a:xfrm>
        </p:grpSpPr>
        <p:sp>
          <p:nvSpPr>
            <p:cNvPr id="146" name="Google Shape;146;p20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0"/>
            <p:cNvSpPr txBox="1"/>
            <p:nvPr/>
          </p:nvSpPr>
          <p:spPr>
            <a:xfrm>
              <a:off x="3178267" y="2052680"/>
              <a:ext cx="1470900" cy="27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</a:rPr>
                <a:t>Personal Computers</a:t>
              </a:r>
              <a:endParaRPr b="1" sz="1800">
                <a:solidFill>
                  <a:schemeClr val="dk1"/>
                </a:solidFill>
              </a:endParaRPr>
            </a:p>
          </p:txBody>
        </p:sp>
      </p:grpSp>
      <p:sp>
        <p:nvSpPr>
          <p:cNvPr id="148" name="Google Shape;148;p20"/>
          <p:cNvSpPr txBox="1"/>
          <p:nvPr/>
        </p:nvSpPr>
        <p:spPr>
          <a:xfrm>
            <a:off x="1757675" y="2265253"/>
            <a:ext cx="2296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Personal Data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Photos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Games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Applications...</a:t>
            </a:r>
            <a:endParaRPr sz="1800">
              <a:solidFill>
                <a:srgbClr val="595959"/>
              </a:solidFill>
            </a:endParaRPr>
          </a:p>
        </p:txBody>
      </p:sp>
      <p:grpSp>
        <p:nvGrpSpPr>
          <p:cNvPr id="149" name="Google Shape;149;p20"/>
          <p:cNvGrpSpPr/>
          <p:nvPr/>
        </p:nvGrpSpPr>
        <p:grpSpPr>
          <a:xfrm>
            <a:off x="4286102" y="1216636"/>
            <a:ext cx="3072634" cy="3072634"/>
            <a:chOff x="4303290" y="1676962"/>
            <a:chExt cx="1854000" cy="1854000"/>
          </a:xfrm>
        </p:grpSpPr>
        <p:sp>
          <p:nvSpPr>
            <p:cNvPr id="150" name="Google Shape;150;p20"/>
            <p:cNvSpPr/>
            <p:nvPr/>
          </p:nvSpPr>
          <p:spPr>
            <a:xfrm>
              <a:off x="4303290" y="1676962"/>
              <a:ext cx="1854000" cy="18540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0"/>
            <p:cNvSpPr txBox="1"/>
            <p:nvPr/>
          </p:nvSpPr>
          <p:spPr>
            <a:xfrm>
              <a:off x="4708893" y="1936332"/>
              <a:ext cx="1075200" cy="521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</a:rPr>
                <a:t>HPC </a:t>
              </a:r>
              <a:endParaRPr b="1" sz="1800">
                <a:solidFill>
                  <a:schemeClr val="dk1"/>
                </a:solidFill>
              </a:endParaRPr>
            </a:p>
          </p:txBody>
        </p:sp>
      </p:grpSp>
      <p:sp>
        <p:nvSpPr>
          <p:cNvPr id="152" name="Google Shape;152;p20"/>
          <p:cNvSpPr txBox="1"/>
          <p:nvPr/>
        </p:nvSpPr>
        <p:spPr>
          <a:xfrm>
            <a:off x="4463275" y="2265250"/>
            <a:ext cx="2772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Behavior analysis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Climate modeling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Molecular sciences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Early universe...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99" y="2201846"/>
            <a:ext cx="1104176" cy="105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168" y="1132435"/>
            <a:ext cx="1104175" cy="827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061" y="3496850"/>
            <a:ext cx="720400" cy="9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High Performance Computing</a:t>
            </a:r>
            <a:endParaRPr sz="2600"/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00" y="1879348"/>
            <a:ext cx="1383025" cy="13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3974475" y="2255712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6839575" y="3309937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6839575" y="1249062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cxnSp>
        <p:nvCxnSpPr>
          <p:cNvPr id="167" name="Google Shape;167;p21"/>
          <p:cNvCxnSpPr/>
          <p:nvPr/>
        </p:nvCxnSpPr>
        <p:spPr>
          <a:xfrm>
            <a:off x="2421100" y="2444900"/>
            <a:ext cx="1200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1"/>
          <p:cNvCxnSpPr/>
          <p:nvPr/>
        </p:nvCxnSpPr>
        <p:spPr>
          <a:xfrm rot="10800000">
            <a:off x="2428750" y="2827050"/>
            <a:ext cx="118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1"/>
          <p:cNvCxnSpPr/>
          <p:nvPr/>
        </p:nvCxnSpPr>
        <p:spPr>
          <a:xfrm flipH="1" rot="10800000">
            <a:off x="5547025" y="1673050"/>
            <a:ext cx="1070100" cy="580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1"/>
          <p:cNvCxnSpPr/>
          <p:nvPr/>
        </p:nvCxnSpPr>
        <p:spPr>
          <a:xfrm>
            <a:off x="5524100" y="2995175"/>
            <a:ext cx="1192200" cy="481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1"/>
          <p:cNvCxnSpPr/>
          <p:nvPr/>
        </p:nvCxnSpPr>
        <p:spPr>
          <a:xfrm>
            <a:off x="7457700" y="2055125"/>
            <a:ext cx="0" cy="111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1"/>
          <p:cNvSpPr txBox="1"/>
          <p:nvPr/>
        </p:nvSpPr>
        <p:spPr>
          <a:xfrm>
            <a:off x="2441950" y="1889425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Job</a:t>
            </a: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2486050" y="3035825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Results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1112925" y="2285400"/>
            <a:ext cx="71613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Research Computing Resources</a:t>
            </a:r>
            <a:endParaRPr b="1" sz="3020"/>
          </a:p>
        </p:txBody>
      </p:sp>
      <p:sp>
        <p:nvSpPr>
          <p:cNvPr id="179" name="Google Shape;179;p22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80" name="Google Shape;180;p2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18_TemplateRC_wid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